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64" r:id="rId2"/>
    <p:sldId id="267" r:id="rId3"/>
    <p:sldId id="285" r:id="rId4"/>
    <p:sldId id="266" r:id="rId5"/>
    <p:sldId id="268" r:id="rId6"/>
    <p:sldId id="269" r:id="rId7"/>
    <p:sldId id="270" r:id="rId8"/>
    <p:sldId id="286" r:id="rId9"/>
    <p:sldId id="272" r:id="rId10"/>
    <p:sldId id="273" r:id="rId11"/>
    <p:sldId id="289" r:id="rId12"/>
    <p:sldId id="288" r:id="rId13"/>
    <p:sldId id="287" r:id="rId14"/>
    <p:sldId id="279" r:id="rId15"/>
    <p:sldId id="290" r:id="rId16"/>
    <p:sldId id="274" r:id="rId17"/>
    <p:sldId id="280" r:id="rId18"/>
    <p:sldId id="291" r:id="rId19"/>
    <p:sldId id="275" r:id="rId20"/>
    <p:sldId id="281" r:id="rId21"/>
    <p:sldId id="292" r:id="rId22"/>
    <p:sldId id="293" r:id="rId23"/>
    <p:sldId id="276" r:id="rId24"/>
    <p:sldId id="282" r:id="rId25"/>
    <p:sldId id="294" r:id="rId26"/>
    <p:sldId id="277" r:id="rId27"/>
    <p:sldId id="283" r:id="rId28"/>
    <p:sldId id="295" r:id="rId29"/>
    <p:sldId id="278" r:id="rId30"/>
    <p:sldId id="284" r:id="rId31"/>
    <p:sldId id="29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tseng1208@gmail.com" initials="a" lastIdx="1" clrIdx="0">
    <p:extLst>
      <p:ext uri="{19B8F6BF-5375-455C-9EA6-DF929625EA0E}">
        <p15:presenceInfo xmlns:p15="http://schemas.microsoft.com/office/powerpoint/2012/main" userId="d17e68f17b13b2b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72"/>
    <p:restoredTop sz="94690"/>
  </p:normalViewPr>
  <p:slideViewPr>
    <p:cSldViewPr snapToGrid="0" snapToObjects="1">
      <p:cViewPr varScale="1">
        <p:scale>
          <a:sx n="105" d="100"/>
          <a:sy n="105" d="100"/>
        </p:scale>
        <p:origin x="38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3-14T18:17:36.327" idx="1">
    <p:pos x="10" y="10"/>
    <p:text/>
    <p:extLst>
      <p:ext uri="{C676402C-5697-4E1C-873F-D02D1690AC5C}">
        <p15:threadingInfo xmlns:p15="http://schemas.microsoft.com/office/powerpoint/2012/main" timeZoneBias="240"/>
      </p:ext>
    </p:extLst>
  </p:cm>
</p:cmLst>
</file>

<file path=ppt/media/image1.tiff>
</file>

<file path=ppt/media/image10.tiff>
</file>

<file path=ppt/media/image11.tiff>
</file>

<file path=ppt/media/image12.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3/14/19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3/14/19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3/14/19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3/14/19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3/14/19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3/14/19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3/14/19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3/14/19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3/14/19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3/14/19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3/14/19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3/14/19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B3E9A-73FF-2B4D-9CDA-BD87BC0E4A68}"/>
              </a:ext>
            </a:extLst>
          </p:cNvPr>
          <p:cNvSpPr>
            <a:spLocks noGrp="1"/>
          </p:cNvSpPr>
          <p:nvPr>
            <p:ph type="ctrTitle"/>
          </p:nvPr>
        </p:nvSpPr>
        <p:spPr>
          <a:xfrm>
            <a:off x="1100015" y="560122"/>
            <a:ext cx="7315200" cy="3255264"/>
          </a:xfrm>
        </p:spPr>
        <p:txBody>
          <a:bodyPr/>
          <a:lstStyle/>
          <a:p>
            <a:r>
              <a:rPr lang="en-US" dirty="0"/>
              <a:t>Capstone Project</a:t>
            </a:r>
            <a:r>
              <a:rPr lang="zh-TW" altLang="en-US" dirty="0"/>
              <a:t> </a:t>
            </a:r>
            <a:r>
              <a:rPr lang="en-US" altLang="zh-TW" dirty="0"/>
              <a:t>-</a:t>
            </a:r>
            <a:br>
              <a:rPr lang="en-US" dirty="0"/>
            </a:br>
            <a:r>
              <a:rPr lang="en-US" altLang="zh-TW" sz="2800" dirty="0"/>
              <a:t>Empirical</a:t>
            </a:r>
            <a:r>
              <a:rPr lang="zh-TW" altLang="en-US" sz="2800" dirty="0"/>
              <a:t> </a:t>
            </a:r>
            <a:r>
              <a:rPr lang="en-US" altLang="zh-TW" sz="2800" dirty="0"/>
              <a:t>Asset</a:t>
            </a:r>
            <a:r>
              <a:rPr lang="zh-TW" altLang="en-US" sz="2800" dirty="0"/>
              <a:t> </a:t>
            </a:r>
            <a:r>
              <a:rPr lang="en-US" altLang="zh-TW" sz="2800" dirty="0"/>
              <a:t>Pricing</a:t>
            </a:r>
            <a:r>
              <a:rPr lang="zh-TW" altLang="en-US" sz="2800" dirty="0"/>
              <a:t> </a:t>
            </a:r>
            <a:r>
              <a:rPr lang="en-US" altLang="zh-TW" sz="2800" dirty="0"/>
              <a:t>with</a:t>
            </a:r>
            <a:r>
              <a:rPr lang="zh-TW" altLang="en-US" sz="2800" dirty="0"/>
              <a:t> </a:t>
            </a:r>
            <a:r>
              <a:rPr lang="en-US" altLang="zh-TW" sz="2800" dirty="0"/>
              <a:t>Machine</a:t>
            </a:r>
            <a:r>
              <a:rPr lang="zh-TW" altLang="en-US" sz="2800" dirty="0"/>
              <a:t> </a:t>
            </a:r>
            <a:r>
              <a:rPr lang="en-US" altLang="zh-TW" sz="2800" dirty="0"/>
              <a:t>Learning</a:t>
            </a:r>
            <a:endParaRPr lang="en-US" sz="2800" dirty="0"/>
          </a:p>
        </p:txBody>
      </p:sp>
      <p:sp>
        <p:nvSpPr>
          <p:cNvPr id="3" name="Subtitle 2">
            <a:extLst>
              <a:ext uri="{FF2B5EF4-FFF2-40B4-BE49-F238E27FC236}">
                <a16:creationId xmlns:a16="http://schemas.microsoft.com/office/drawing/2014/main" id="{7BAEC3B5-FD39-6747-9744-F0CEF9BC537A}"/>
              </a:ext>
            </a:extLst>
          </p:cNvPr>
          <p:cNvSpPr>
            <a:spLocks noGrp="1"/>
          </p:cNvSpPr>
          <p:nvPr>
            <p:ph type="subTitle" idx="1"/>
          </p:nvPr>
        </p:nvSpPr>
        <p:spPr>
          <a:xfrm>
            <a:off x="1100015" y="4243526"/>
            <a:ext cx="7315200" cy="914400"/>
          </a:xfrm>
        </p:spPr>
        <p:txBody>
          <a:bodyPr/>
          <a:lstStyle/>
          <a:p>
            <a:r>
              <a:rPr lang="en-US" dirty="0"/>
              <a:t>Fang Hsuan (Adam) Tseng</a:t>
            </a:r>
          </a:p>
        </p:txBody>
      </p:sp>
    </p:spTree>
    <p:extLst>
      <p:ext uri="{BB962C8B-B14F-4D97-AF65-F5344CB8AC3E}">
        <p14:creationId xmlns:p14="http://schemas.microsoft.com/office/powerpoint/2010/main" val="25443151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altLang="zh-TW" dirty="0"/>
              <a:t>Modeling</a:t>
            </a:r>
            <a:r>
              <a:rPr lang="zh-TW" altLang="en-US" dirty="0"/>
              <a:t> </a:t>
            </a:r>
            <a:r>
              <a:rPr lang="en-US" altLang="zh-TW" dirty="0"/>
              <a:t>Steps</a:t>
            </a:r>
            <a:endParaRPr lang="en-US"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a:xfrm>
            <a:off x="3844884" y="1123837"/>
            <a:ext cx="7315200" cy="5120640"/>
          </a:xfrm>
        </p:spPr>
        <p:txBody>
          <a:bodyPr/>
          <a:lstStyle/>
          <a:p>
            <a:r>
              <a:rPr lang="en-US" altLang="zh-TW" dirty="0"/>
              <a:t>Construct</a:t>
            </a:r>
            <a:r>
              <a:rPr lang="zh-TW" altLang="en-US" dirty="0"/>
              <a:t> </a:t>
            </a:r>
            <a:r>
              <a:rPr lang="en-US" altLang="zh-TW" dirty="0"/>
              <a:t>and</a:t>
            </a:r>
            <a:r>
              <a:rPr lang="zh-TW" altLang="en-US" dirty="0"/>
              <a:t> </a:t>
            </a:r>
            <a:r>
              <a:rPr lang="en-US" altLang="zh-TW" dirty="0"/>
              <a:t>clean</a:t>
            </a:r>
            <a:r>
              <a:rPr lang="zh-TW" altLang="en-US" dirty="0"/>
              <a:t> </a:t>
            </a:r>
            <a:r>
              <a:rPr lang="en-US" altLang="zh-TW" dirty="0"/>
              <a:t>CRSP</a:t>
            </a:r>
            <a:r>
              <a:rPr lang="zh-TW" altLang="en-US" dirty="0"/>
              <a:t> </a:t>
            </a:r>
            <a:r>
              <a:rPr lang="en-US" altLang="zh-TW" dirty="0"/>
              <a:t>dataset</a:t>
            </a:r>
            <a:r>
              <a:rPr lang="zh-TW" altLang="en-US" dirty="0"/>
              <a:t> </a:t>
            </a:r>
            <a:r>
              <a:rPr lang="en-US" altLang="zh-TW" dirty="0"/>
              <a:t>(stock</a:t>
            </a:r>
            <a:r>
              <a:rPr lang="zh-TW" altLang="en-US" dirty="0"/>
              <a:t> </a:t>
            </a:r>
            <a:r>
              <a:rPr lang="en-US" altLang="zh-TW" dirty="0"/>
              <a:t>monthly</a:t>
            </a:r>
            <a:r>
              <a:rPr lang="zh-TW" altLang="en-US" dirty="0"/>
              <a:t> </a:t>
            </a:r>
            <a:r>
              <a:rPr lang="en-US" altLang="zh-TW" dirty="0"/>
              <a:t>dataset)</a:t>
            </a:r>
          </a:p>
          <a:p>
            <a:r>
              <a:rPr lang="en-US" altLang="zh-TW" dirty="0"/>
              <a:t>Construct</a:t>
            </a:r>
            <a:r>
              <a:rPr lang="zh-TW" altLang="en-US" dirty="0"/>
              <a:t> </a:t>
            </a:r>
            <a:r>
              <a:rPr lang="en-US" altLang="zh-TW" dirty="0"/>
              <a:t>and</a:t>
            </a:r>
            <a:r>
              <a:rPr lang="zh-TW" altLang="en-US" dirty="0"/>
              <a:t> </a:t>
            </a:r>
            <a:r>
              <a:rPr lang="en-US" altLang="zh-TW" dirty="0"/>
              <a:t>clean</a:t>
            </a:r>
            <a:r>
              <a:rPr lang="zh-TW" altLang="en-US" dirty="0"/>
              <a:t> </a:t>
            </a:r>
            <a:r>
              <a:rPr lang="en-US" altLang="zh-TW" dirty="0"/>
              <a:t>Compustat</a:t>
            </a:r>
            <a:r>
              <a:rPr lang="zh-TW" altLang="en-US" dirty="0"/>
              <a:t> </a:t>
            </a:r>
            <a:r>
              <a:rPr lang="en-US" altLang="zh-TW" dirty="0"/>
              <a:t>dataset</a:t>
            </a:r>
            <a:r>
              <a:rPr lang="zh-TW" altLang="en-US" dirty="0"/>
              <a:t> </a:t>
            </a:r>
            <a:r>
              <a:rPr lang="en-US" altLang="zh-TW" dirty="0"/>
              <a:t>(fundamental</a:t>
            </a:r>
            <a:r>
              <a:rPr lang="zh-TW" altLang="en-US" dirty="0"/>
              <a:t> </a:t>
            </a:r>
            <a:r>
              <a:rPr lang="en-US" altLang="zh-TW" dirty="0"/>
              <a:t>dataset)</a:t>
            </a:r>
          </a:p>
          <a:p>
            <a:r>
              <a:rPr lang="en-US" altLang="zh-TW" dirty="0"/>
              <a:t>Merge</a:t>
            </a:r>
            <a:r>
              <a:rPr lang="zh-TW" altLang="en-US" dirty="0"/>
              <a:t> </a:t>
            </a:r>
            <a:r>
              <a:rPr lang="en-US" altLang="zh-TW" dirty="0"/>
              <a:t>CRSP</a:t>
            </a:r>
            <a:r>
              <a:rPr lang="zh-TW" altLang="en-US" dirty="0"/>
              <a:t> </a:t>
            </a:r>
            <a:r>
              <a:rPr lang="en-US" altLang="zh-TW" dirty="0"/>
              <a:t>and</a:t>
            </a:r>
            <a:r>
              <a:rPr lang="zh-TW" altLang="en-US" dirty="0"/>
              <a:t> </a:t>
            </a:r>
            <a:r>
              <a:rPr lang="en-US" altLang="zh-TW" dirty="0"/>
              <a:t>Compustat</a:t>
            </a:r>
            <a:r>
              <a:rPr lang="zh-TW" altLang="en-US" dirty="0"/>
              <a:t> </a:t>
            </a:r>
            <a:r>
              <a:rPr lang="en-US" altLang="zh-TW" dirty="0"/>
              <a:t>using</a:t>
            </a:r>
            <a:r>
              <a:rPr lang="zh-TW" altLang="en-US" dirty="0"/>
              <a:t> </a:t>
            </a:r>
            <a:r>
              <a:rPr lang="en-US" altLang="zh-TW" dirty="0" err="1"/>
              <a:t>Linkage_CCM</a:t>
            </a:r>
            <a:r>
              <a:rPr lang="zh-TW" altLang="en-US" dirty="0"/>
              <a:t> </a:t>
            </a:r>
            <a:r>
              <a:rPr lang="en-US" altLang="zh-TW" dirty="0"/>
              <a:t>dataset</a:t>
            </a:r>
          </a:p>
          <a:p>
            <a:r>
              <a:rPr lang="en-US" altLang="zh-TW" dirty="0"/>
              <a:t>Merge</a:t>
            </a:r>
            <a:r>
              <a:rPr lang="zh-TW" altLang="en-US" dirty="0"/>
              <a:t> </a:t>
            </a:r>
            <a:r>
              <a:rPr lang="en-US" altLang="zh-TW" dirty="0"/>
              <a:t>macroeconomic</a:t>
            </a:r>
            <a:r>
              <a:rPr lang="zh-TW" altLang="en-US" dirty="0"/>
              <a:t> </a:t>
            </a:r>
            <a:r>
              <a:rPr lang="en-US" altLang="zh-TW" dirty="0"/>
              <a:t>variables</a:t>
            </a:r>
            <a:r>
              <a:rPr lang="zh-TW" altLang="en-US" dirty="0"/>
              <a:t> </a:t>
            </a:r>
            <a:r>
              <a:rPr lang="en-US" altLang="zh-TW" dirty="0"/>
              <a:t>into</a:t>
            </a:r>
            <a:r>
              <a:rPr lang="zh-TW" altLang="en-US" dirty="0"/>
              <a:t> </a:t>
            </a:r>
            <a:r>
              <a:rPr lang="en-US" altLang="zh-TW" dirty="0"/>
              <a:t>the</a:t>
            </a:r>
            <a:r>
              <a:rPr lang="zh-TW" altLang="en-US" dirty="0"/>
              <a:t> </a:t>
            </a:r>
            <a:r>
              <a:rPr lang="en-US" altLang="zh-TW" dirty="0"/>
              <a:t>dataset</a:t>
            </a:r>
          </a:p>
          <a:p>
            <a:r>
              <a:rPr lang="en-US" altLang="zh-TW" dirty="0"/>
              <a:t>Construct</a:t>
            </a:r>
            <a:r>
              <a:rPr lang="zh-TW" altLang="en-US" dirty="0"/>
              <a:t> </a:t>
            </a:r>
            <a:r>
              <a:rPr lang="en-US" altLang="zh-TW" dirty="0"/>
              <a:t>needed</a:t>
            </a:r>
            <a:r>
              <a:rPr lang="zh-TW" altLang="en-US" dirty="0"/>
              <a:t> </a:t>
            </a:r>
            <a:r>
              <a:rPr lang="en-US" altLang="zh-TW" dirty="0"/>
              <a:t>variables</a:t>
            </a:r>
            <a:r>
              <a:rPr lang="zh-TW" altLang="en-US" dirty="0"/>
              <a:t> </a:t>
            </a:r>
            <a:r>
              <a:rPr lang="en-US" altLang="zh-TW" dirty="0"/>
              <a:t>by</a:t>
            </a:r>
            <a:r>
              <a:rPr lang="zh-TW" altLang="en-US" dirty="0"/>
              <a:t> </a:t>
            </a:r>
            <a:r>
              <a:rPr lang="en-US" altLang="zh-TW" dirty="0"/>
              <a:t>calculating</a:t>
            </a:r>
            <a:r>
              <a:rPr lang="zh-TW" altLang="en-US" dirty="0"/>
              <a:t> </a:t>
            </a:r>
            <a:r>
              <a:rPr lang="en-US" altLang="zh-TW" dirty="0"/>
              <a:t>different</a:t>
            </a:r>
            <a:r>
              <a:rPr lang="zh-TW" altLang="en-US" dirty="0"/>
              <a:t> </a:t>
            </a:r>
            <a:r>
              <a:rPr lang="en-US" altLang="zh-TW" dirty="0"/>
              <a:t>fundamental</a:t>
            </a:r>
            <a:r>
              <a:rPr lang="zh-TW" altLang="en-US" dirty="0"/>
              <a:t> </a:t>
            </a:r>
            <a:r>
              <a:rPr lang="en-US" altLang="zh-TW" dirty="0"/>
              <a:t>ratios</a:t>
            </a:r>
            <a:r>
              <a:rPr lang="zh-TW" altLang="en-US" dirty="0"/>
              <a:t> </a:t>
            </a:r>
            <a:r>
              <a:rPr lang="en-US" altLang="zh-TW" dirty="0"/>
              <a:t>and</a:t>
            </a:r>
            <a:r>
              <a:rPr lang="zh-TW" altLang="en-US" dirty="0"/>
              <a:t> </a:t>
            </a:r>
            <a:r>
              <a:rPr lang="en-US" altLang="zh-TW" dirty="0"/>
              <a:t>aggregating</a:t>
            </a:r>
            <a:r>
              <a:rPr lang="zh-TW" altLang="en-US" dirty="0"/>
              <a:t> </a:t>
            </a:r>
            <a:r>
              <a:rPr lang="en-US" altLang="zh-TW" dirty="0"/>
              <a:t>time-series</a:t>
            </a:r>
            <a:r>
              <a:rPr lang="zh-TW" altLang="en-US" dirty="0"/>
              <a:t> </a:t>
            </a:r>
            <a:r>
              <a:rPr lang="en-US" altLang="zh-TW" dirty="0"/>
              <a:t>variables</a:t>
            </a:r>
          </a:p>
          <a:p>
            <a:r>
              <a:rPr lang="en-US" altLang="zh-TW" dirty="0"/>
              <a:t>Tune</a:t>
            </a:r>
            <a:r>
              <a:rPr lang="zh-TW" altLang="en-US" dirty="0"/>
              <a:t> </a:t>
            </a:r>
            <a:r>
              <a:rPr lang="en-US" altLang="zh-TW" dirty="0"/>
              <a:t>the</a:t>
            </a:r>
            <a:r>
              <a:rPr lang="zh-TW" altLang="en-US" dirty="0"/>
              <a:t> </a:t>
            </a:r>
            <a:r>
              <a:rPr lang="en-US" altLang="zh-TW" dirty="0"/>
              <a:t>hyperparameters</a:t>
            </a:r>
            <a:r>
              <a:rPr lang="zh-TW" altLang="en-US" dirty="0"/>
              <a:t> </a:t>
            </a:r>
            <a:r>
              <a:rPr lang="en-US" altLang="zh-TW" dirty="0"/>
              <a:t>for</a:t>
            </a:r>
            <a:r>
              <a:rPr lang="zh-TW" altLang="en-US" dirty="0"/>
              <a:t> </a:t>
            </a:r>
            <a:r>
              <a:rPr lang="en-US" altLang="zh-TW" dirty="0"/>
              <a:t>each</a:t>
            </a:r>
            <a:r>
              <a:rPr lang="zh-TW" altLang="en-US" dirty="0"/>
              <a:t> </a:t>
            </a:r>
            <a:r>
              <a:rPr lang="en-US" altLang="zh-TW" dirty="0"/>
              <a:t>of</a:t>
            </a:r>
            <a:r>
              <a:rPr lang="zh-TW" altLang="en-US" dirty="0"/>
              <a:t> </a:t>
            </a:r>
            <a:r>
              <a:rPr lang="en-US" altLang="zh-TW" dirty="0"/>
              <a:t>the</a:t>
            </a:r>
            <a:r>
              <a:rPr lang="zh-TW" altLang="en-US" dirty="0"/>
              <a:t> </a:t>
            </a:r>
            <a:r>
              <a:rPr lang="en-US" altLang="zh-TW" dirty="0"/>
              <a:t>model</a:t>
            </a:r>
          </a:p>
          <a:p>
            <a:r>
              <a:rPr lang="en-US" altLang="zh-TW" dirty="0"/>
              <a:t>Make</a:t>
            </a:r>
            <a:r>
              <a:rPr lang="zh-TW" altLang="en-US" dirty="0"/>
              <a:t> </a:t>
            </a:r>
            <a:r>
              <a:rPr lang="en-US" altLang="zh-TW" dirty="0"/>
              <a:t>predictions</a:t>
            </a:r>
            <a:r>
              <a:rPr lang="zh-TW" altLang="en-US" dirty="0"/>
              <a:t> </a:t>
            </a:r>
            <a:r>
              <a:rPr lang="en-US" altLang="zh-TW" dirty="0"/>
              <a:t>for</a:t>
            </a:r>
            <a:r>
              <a:rPr lang="zh-TW" altLang="en-US" dirty="0"/>
              <a:t> </a:t>
            </a:r>
            <a:r>
              <a:rPr lang="en-US" altLang="zh-TW" dirty="0"/>
              <a:t>the</a:t>
            </a:r>
            <a:r>
              <a:rPr lang="zh-TW" altLang="en-US" dirty="0"/>
              <a:t> </a:t>
            </a:r>
            <a:r>
              <a:rPr lang="en-US" altLang="zh-TW" dirty="0"/>
              <a:t>returns</a:t>
            </a:r>
            <a:r>
              <a:rPr lang="zh-TW" altLang="en-US" dirty="0"/>
              <a:t> </a:t>
            </a:r>
            <a:r>
              <a:rPr lang="en-US" altLang="zh-TW" dirty="0"/>
              <a:t>of</a:t>
            </a:r>
            <a:r>
              <a:rPr lang="zh-TW" altLang="en-US" dirty="0"/>
              <a:t> </a:t>
            </a:r>
            <a:r>
              <a:rPr lang="en-US" altLang="zh-TW" dirty="0"/>
              <a:t>each</a:t>
            </a:r>
            <a:r>
              <a:rPr lang="zh-TW" altLang="en-US" dirty="0"/>
              <a:t> </a:t>
            </a:r>
            <a:r>
              <a:rPr lang="en-US" altLang="zh-TW" dirty="0"/>
              <a:t>of</a:t>
            </a:r>
            <a:r>
              <a:rPr lang="zh-TW" altLang="en-US" dirty="0"/>
              <a:t> </a:t>
            </a:r>
            <a:r>
              <a:rPr lang="en-US" altLang="zh-TW" dirty="0"/>
              <a:t>the</a:t>
            </a:r>
            <a:r>
              <a:rPr lang="zh-TW" altLang="en-US" dirty="0"/>
              <a:t> </a:t>
            </a:r>
            <a:r>
              <a:rPr lang="en-US" altLang="zh-TW" dirty="0"/>
              <a:t>stock</a:t>
            </a:r>
            <a:r>
              <a:rPr lang="zh-TW" altLang="en-US" dirty="0"/>
              <a:t> </a:t>
            </a:r>
            <a:r>
              <a:rPr lang="en-US" altLang="zh-TW" dirty="0"/>
              <a:t>on</a:t>
            </a:r>
            <a:r>
              <a:rPr lang="zh-TW" altLang="en-US" dirty="0"/>
              <a:t> </a:t>
            </a:r>
            <a:r>
              <a:rPr lang="en-US" altLang="zh-TW" dirty="0"/>
              <a:t>a</a:t>
            </a:r>
            <a:r>
              <a:rPr lang="zh-TW" altLang="en-US" dirty="0"/>
              <a:t> </a:t>
            </a:r>
            <a:r>
              <a:rPr lang="en-US" altLang="zh-TW" dirty="0"/>
              <a:t>monthly</a:t>
            </a:r>
            <a:r>
              <a:rPr lang="zh-TW" altLang="en-US" dirty="0"/>
              <a:t> </a:t>
            </a:r>
            <a:r>
              <a:rPr lang="en-US" altLang="zh-TW" dirty="0"/>
              <a:t>basis</a:t>
            </a:r>
          </a:p>
          <a:p>
            <a:r>
              <a:rPr lang="en-US" altLang="zh-TW" dirty="0"/>
              <a:t>Construct</a:t>
            </a:r>
            <a:r>
              <a:rPr lang="zh-TW" altLang="en-US" dirty="0"/>
              <a:t> </a:t>
            </a:r>
            <a:r>
              <a:rPr lang="en-US" altLang="zh-TW" dirty="0"/>
              <a:t>portfolios</a:t>
            </a:r>
            <a:r>
              <a:rPr lang="zh-TW" altLang="en-US" dirty="0"/>
              <a:t> </a:t>
            </a:r>
            <a:r>
              <a:rPr lang="en-US" altLang="zh-TW" dirty="0"/>
              <a:t>at</a:t>
            </a:r>
            <a:r>
              <a:rPr lang="zh-TW" altLang="en-US" dirty="0"/>
              <a:t> </a:t>
            </a:r>
            <a:r>
              <a:rPr lang="en-US" altLang="zh-TW" dirty="0"/>
              <a:t>time</a:t>
            </a:r>
            <a:r>
              <a:rPr lang="zh-TW" altLang="en-US" dirty="0"/>
              <a:t> </a:t>
            </a:r>
            <a:r>
              <a:rPr lang="en-US" altLang="zh-TW" dirty="0"/>
              <a:t>“t</a:t>
            </a:r>
            <a:r>
              <a:rPr lang="zh-TW" altLang="en-US" dirty="0"/>
              <a:t> </a:t>
            </a:r>
            <a:r>
              <a:rPr lang="en-US" altLang="zh-TW" dirty="0"/>
              <a:t>+</a:t>
            </a:r>
            <a:r>
              <a:rPr lang="zh-TW" altLang="en-US" dirty="0"/>
              <a:t> </a:t>
            </a:r>
            <a:r>
              <a:rPr lang="en-US" altLang="zh-TW" dirty="0"/>
              <a:t>1”</a:t>
            </a:r>
            <a:r>
              <a:rPr lang="zh-TW" altLang="en-US" dirty="0"/>
              <a:t> </a:t>
            </a:r>
            <a:r>
              <a:rPr lang="en-US" altLang="zh-TW" dirty="0"/>
              <a:t>based</a:t>
            </a:r>
            <a:r>
              <a:rPr lang="zh-TW" altLang="en-US" dirty="0"/>
              <a:t> </a:t>
            </a:r>
            <a:r>
              <a:rPr lang="en-US" altLang="zh-TW" dirty="0"/>
              <a:t>on</a:t>
            </a:r>
            <a:r>
              <a:rPr lang="zh-TW" altLang="en-US" dirty="0"/>
              <a:t> </a:t>
            </a:r>
            <a:r>
              <a:rPr lang="en-US" altLang="zh-TW" dirty="0"/>
              <a:t>model</a:t>
            </a:r>
            <a:r>
              <a:rPr lang="zh-TW" altLang="en-US" dirty="0"/>
              <a:t> </a:t>
            </a:r>
            <a:r>
              <a:rPr lang="en-US" altLang="zh-TW" dirty="0"/>
              <a:t>predictions</a:t>
            </a:r>
            <a:r>
              <a:rPr lang="zh-TW" altLang="en-US" dirty="0"/>
              <a:t> </a:t>
            </a:r>
            <a:r>
              <a:rPr lang="en-US" altLang="zh-TW" dirty="0"/>
              <a:t>on</a:t>
            </a:r>
            <a:r>
              <a:rPr lang="zh-TW" altLang="en-US" dirty="0"/>
              <a:t> </a:t>
            </a:r>
            <a:r>
              <a:rPr lang="en-US" altLang="zh-TW" dirty="0"/>
              <a:t>time</a:t>
            </a:r>
            <a:r>
              <a:rPr lang="zh-TW" altLang="en-US" dirty="0"/>
              <a:t> </a:t>
            </a:r>
            <a:r>
              <a:rPr lang="en-US" altLang="zh-TW" dirty="0"/>
              <a:t>“t”</a:t>
            </a:r>
          </a:p>
          <a:p>
            <a:r>
              <a:rPr lang="en-US" altLang="zh-TW" dirty="0"/>
              <a:t>Back-test</a:t>
            </a:r>
            <a:r>
              <a:rPr lang="zh-TW" altLang="en-US" dirty="0"/>
              <a:t> </a:t>
            </a:r>
            <a:r>
              <a:rPr lang="en-US" altLang="zh-TW" dirty="0"/>
              <a:t>the</a:t>
            </a:r>
            <a:r>
              <a:rPr lang="zh-TW" altLang="en-US" dirty="0"/>
              <a:t> </a:t>
            </a:r>
            <a:r>
              <a:rPr lang="en-US" altLang="zh-TW" dirty="0"/>
              <a:t>portfolios</a:t>
            </a:r>
            <a:r>
              <a:rPr lang="zh-TW" altLang="en-US" dirty="0"/>
              <a:t> </a:t>
            </a:r>
            <a:r>
              <a:rPr lang="en-US" altLang="zh-TW" dirty="0"/>
              <a:t>to</a:t>
            </a:r>
            <a:r>
              <a:rPr lang="zh-TW" altLang="en-US" dirty="0"/>
              <a:t> </a:t>
            </a:r>
            <a:r>
              <a:rPr lang="en-US" altLang="zh-TW" dirty="0"/>
              <a:t>assess</a:t>
            </a:r>
            <a:r>
              <a:rPr lang="zh-TW" altLang="en-US" dirty="0"/>
              <a:t> </a:t>
            </a:r>
            <a:r>
              <a:rPr lang="en-US" altLang="zh-TW" dirty="0"/>
              <a:t>returns</a:t>
            </a:r>
            <a:r>
              <a:rPr lang="zh-TW" altLang="en-US" dirty="0"/>
              <a:t> </a:t>
            </a:r>
            <a:r>
              <a:rPr lang="en-US" altLang="zh-TW" dirty="0"/>
              <a:t>and</a:t>
            </a:r>
            <a:r>
              <a:rPr lang="zh-TW" altLang="en-US" dirty="0"/>
              <a:t> </a:t>
            </a:r>
            <a:r>
              <a:rPr lang="en-US" altLang="zh-TW" dirty="0"/>
              <a:t>volatility</a:t>
            </a:r>
          </a:p>
          <a:p>
            <a:endParaRPr lang="en-US" altLang="zh-TW" dirty="0"/>
          </a:p>
          <a:p>
            <a:endParaRPr lang="en-US" dirty="0"/>
          </a:p>
        </p:txBody>
      </p:sp>
    </p:spTree>
    <p:extLst>
      <p:ext uri="{BB962C8B-B14F-4D97-AF65-F5344CB8AC3E}">
        <p14:creationId xmlns:p14="http://schemas.microsoft.com/office/powerpoint/2010/main" val="1750097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altLang="zh-TW" dirty="0"/>
              <a:t>Benchmark Portfolios</a:t>
            </a:r>
            <a:endParaRPr lang="en-US"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a:xfrm>
            <a:off x="3844884" y="1123837"/>
            <a:ext cx="7315200" cy="5120640"/>
          </a:xfrm>
        </p:spPr>
        <p:txBody>
          <a:bodyPr/>
          <a:lstStyle/>
          <a:p>
            <a:r>
              <a:rPr lang="en-US" altLang="zh-TW" dirty="0"/>
              <a:t>In order to see how well we construct our long/short portfolio, we will need benchmarks with which we can compare our portfolio. </a:t>
            </a:r>
          </a:p>
          <a:p>
            <a:r>
              <a:rPr lang="en-US" altLang="zh-TW" dirty="0"/>
              <a:t>We will construct four benchmark portfolios, using signals that have been well researched and proved working well in the past. The signals include momentum, size, and value. The last benchmark portfolios will be the overall market portfolio.</a:t>
            </a:r>
          </a:p>
          <a:p>
            <a:endParaRPr lang="en-US" dirty="0"/>
          </a:p>
        </p:txBody>
      </p:sp>
    </p:spTree>
    <p:extLst>
      <p:ext uri="{BB962C8B-B14F-4D97-AF65-F5344CB8AC3E}">
        <p14:creationId xmlns:p14="http://schemas.microsoft.com/office/powerpoint/2010/main" val="1256544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Benchmark</a:t>
            </a:r>
            <a:r>
              <a:rPr lang="zh-TW" altLang="en-US" sz="2400" dirty="0"/>
              <a:t> </a:t>
            </a:r>
            <a:r>
              <a:rPr lang="en-US" altLang="zh-TW" sz="2400" dirty="0"/>
              <a:t>Portfolio</a:t>
            </a:r>
            <a:r>
              <a:rPr lang="zh-TW" altLang="en-US" sz="2400" dirty="0"/>
              <a:t> </a:t>
            </a:r>
            <a:r>
              <a:rPr lang="en-US" altLang="zh-TW" sz="2400" dirty="0"/>
              <a:t>-</a:t>
            </a:r>
            <a:r>
              <a:rPr lang="zh-TW" altLang="en-US" sz="2400" dirty="0"/>
              <a:t> </a:t>
            </a:r>
            <a:r>
              <a:rPr lang="en-US" altLang="zh-TW" sz="2400" dirty="0"/>
              <a:t>Momentum</a:t>
            </a:r>
            <a:endParaRPr lang="en-US" sz="2400"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a:xfrm>
            <a:off x="3808308" y="864108"/>
            <a:ext cx="7315200" cy="5120640"/>
          </a:xfrm>
        </p:spPr>
        <p:txBody>
          <a:bodyPr/>
          <a:lstStyle/>
          <a:p>
            <a:r>
              <a:rPr lang="en-US" altLang="zh-TW" dirty="0"/>
              <a:t>Momentum is a signal that tries to capture the trend of the stock. It is a market signal that has been well-researched and proved working well in the past.</a:t>
            </a:r>
          </a:p>
          <a:p>
            <a:r>
              <a:rPr lang="en-US" altLang="zh-TW" dirty="0"/>
              <a:t>We will calculate the group (portfolio) performance from 1987-01-01 to 2016-12-31. </a:t>
            </a:r>
          </a:p>
          <a:p>
            <a:r>
              <a:rPr lang="en-US" altLang="zh-TW" dirty="0"/>
              <a:t>We will construct the portfolios by calculating each stock’s momentum and sort them into ten groups from small to large. The portfolios will be rebalanced on a monthly basis. We calculate portfolio return using value-weighted method.</a:t>
            </a:r>
          </a:p>
        </p:txBody>
      </p:sp>
    </p:spTree>
    <p:extLst>
      <p:ext uri="{BB962C8B-B14F-4D97-AF65-F5344CB8AC3E}">
        <p14:creationId xmlns:p14="http://schemas.microsoft.com/office/powerpoint/2010/main" val="1421154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Benchmark</a:t>
            </a:r>
            <a:r>
              <a:rPr lang="zh-TW" altLang="en-US" sz="2400" dirty="0"/>
              <a:t> </a:t>
            </a:r>
            <a:r>
              <a:rPr lang="en-US" altLang="zh-TW" sz="2400" dirty="0"/>
              <a:t>Portfolio</a:t>
            </a:r>
            <a:r>
              <a:rPr lang="zh-TW" altLang="en-US" sz="2400" dirty="0"/>
              <a:t> </a:t>
            </a:r>
            <a:r>
              <a:rPr lang="en-US" altLang="zh-TW" sz="2400" dirty="0"/>
              <a:t>-</a:t>
            </a:r>
            <a:r>
              <a:rPr lang="zh-TW" altLang="en-US" sz="2400" dirty="0"/>
              <a:t> </a:t>
            </a:r>
            <a:r>
              <a:rPr lang="en-US" altLang="zh-TW" sz="2400" dirty="0"/>
              <a:t>Momentum</a:t>
            </a:r>
            <a:endParaRPr lang="en-US" sz="2400" dirty="0"/>
          </a:p>
        </p:txBody>
      </p:sp>
      <p:pic>
        <p:nvPicPr>
          <p:cNvPr id="6" name="Picture 5">
            <a:extLst>
              <a:ext uri="{FF2B5EF4-FFF2-40B4-BE49-F238E27FC236}">
                <a16:creationId xmlns:a16="http://schemas.microsoft.com/office/drawing/2014/main" id="{9AD3BF69-18D3-BB49-B1C5-77F686E49F95}"/>
              </a:ext>
            </a:extLst>
          </p:cNvPr>
          <p:cNvPicPr>
            <a:picLocks noChangeAspect="1"/>
          </p:cNvPicPr>
          <p:nvPr/>
        </p:nvPicPr>
        <p:blipFill>
          <a:blip r:embed="rId2"/>
          <a:stretch>
            <a:fillRect/>
          </a:stretch>
        </p:blipFill>
        <p:spPr>
          <a:xfrm>
            <a:off x="4286504" y="1760884"/>
            <a:ext cx="6722872" cy="4439633"/>
          </a:xfrm>
          <a:prstGeom prst="rect">
            <a:avLst/>
          </a:prstGeom>
        </p:spPr>
      </p:pic>
      <p:sp>
        <p:nvSpPr>
          <p:cNvPr id="8" name="TextBox 7">
            <a:extLst>
              <a:ext uri="{FF2B5EF4-FFF2-40B4-BE49-F238E27FC236}">
                <a16:creationId xmlns:a16="http://schemas.microsoft.com/office/drawing/2014/main" id="{E07A7C9B-E6BF-C048-8BD4-B069AA132218}"/>
              </a:ext>
            </a:extLst>
          </p:cNvPr>
          <p:cNvSpPr txBox="1"/>
          <p:nvPr/>
        </p:nvSpPr>
        <p:spPr>
          <a:xfrm>
            <a:off x="5488948" y="1275430"/>
            <a:ext cx="4630411" cy="400110"/>
          </a:xfrm>
          <a:prstGeom prst="rect">
            <a:avLst/>
          </a:prstGeom>
          <a:noFill/>
        </p:spPr>
        <p:txBody>
          <a:bodyPr wrap="square" rtlCol="0">
            <a:spAutoFit/>
          </a:bodyPr>
          <a:lstStyle/>
          <a:p>
            <a:pPr algn="ctr"/>
            <a:r>
              <a:rPr lang="en-US" altLang="zh-TW" sz="2000" b="1" dirty="0"/>
              <a:t>Annual</a:t>
            </a:r>
            <a:r>
              <a:rPr lang="zh-TW" altLang="en-US" sz="2000" b="1" dirty="0"/>
              <a:t> </a:t>
            </a:r>
            <a:r>
              <a:rPr lang="en-US" altLang="zh-TW" sz="2000" b="1" dirty="0"/>
              <a:t>Performance</a:t>
            </a:r>
            <a:r>
              <a:rPr lang="zh-TW" altLang="en-US" sz="2000" b="1" dirty="0"/>
              <a:t> </a:t>
            </a:r>
            <a:r>
              <a:rPr lang="en-US" altLang="zh-TW" sz="2000" b="1" dirty="0"/>
              <a:t>Comparison</a:t>
            </a:r>
            <a:endParaRPr lang="en-US" sz="2000" b="1" dirty="0"/>
          </a:p>
        </p:txBody>
      </p:sp>
      <p:sp>
        <p:nvSpPr>
          <p:cNvPr id="10" name="Round Single Corner Rectangle 9">
            <a:extLst>
              <a:ext uri="{FF2B5EF4-FFF2-40B4-BE49-F238E27FC236}">
                <a16:creationId xmlns:a16="http://schemas.microsoft.com/office/drawing/2014/main" id="{06FC6441-B26C-BB49-A480-2DBF7102B605}"/>
              </a:ext>
            </a:extLst>
          </p:cNvPr>
          <p:cNvSpPr/>
          <p:nvPr/>
        </p:nvSpPr>
        <p:spPr>
          <a:xfrm>
            <a:off x="4006088" y="275686"/>
            <a:ext cx="7539736" cy="975360"/>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average annual</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volatility,</a:t>
            </a:r>
            <a:r>
              <a:rPr lang="zh-TW" altLang="en-US" sz="1400" dirty="0">
                <a:solidFill>
                  <a:schemeClr val="tx1"/>
                </a:solidFill>
              </a:rPr>
              <a:t> </a:t>
            </a:r>
            <a:r>
              <a:rPr lang="en-US" altLang="zh-TW" sz="1400" dirty="0">
                <a:solidFill>
                  <a:schemeClr val="tx1"/>
                </a:solidFill>
              </a:rPr>
              <a:t>and</a:t>
            </a:r>
            <a:r>
              <a:rPr lang="zh-TW" altLang="en-US" sz="1400" dirty="0">
                <a:solidFill>
                  <a:schemeClr val="tx1"/>
                </a:solidFill>
              </a:rPr>
              <a:t> </a:t>
            </a:r>
            <a:r>
              <a:rPr lang="en-US" altLang="zh-TW" sz="1400" dirty="0">
                <a:solidFill>
                  <a:schemeClr val="tx1"/>
                </a:solidFill>
              </a:rPr>
              <a:t>Sharpe</a:t>
            </a:r>
            <a:r>
              <a:rPr lang="zh-TW" altLang="en-US" sz="1400" dirty="0">
                <a:solidFill>
                  <a:schemeClr val="tx1"/>
                </a:solidFill>
              </a:rPr>
              <a:t> </a:t>
            </a:r>
            <a:r>
              <a:rPr lang="en-US" altLang="zh-TW" sz="1400" dirty="0">
                <a:solidFill>
                  <a:schemeClr val="tx1"/>
                </a:solidFill>
              </a:rPr>
              <a:t>ratio</a:t>
            </a:r>
            <a:r>
              <a:rPr lang="zh-TW" altLang="en-US" sz="1400" dirty="0">
                <a:solidFill>
                  <a:schemeClr val="tx1"/>
                </a:solidFill>
              </a:rPr>
              <a:t> </a:t>
            </a:r>
            <a:r>
              <a:rPr lang="en-US" altLang="zh-TW" sz="1400" dirty="0">
                <a:solidFill>
                  <a:schemeClr val="tx1"/>
                </a:solidFill>
              </a:rPr>
              <a:t>for</a:t>
            </a:r>
            <a:r>
              <a:rPr lang="zh-TW" altLang="en-US" sz="1400" dirty="0">
                <a:solidFill>
                  <a:schemeClr val="tx1"/>
                </a:solidFill>
              </a:rPr>
              <a:t> </a:t>
            </a:r>
            <a:r>
              <a:rPr lang="en-US" altLang="zh-TW" sz="1400" dirty="0">
                <a:solidFill>
                  <a:schemeClr val="tx1"/>
                </a:solidFill>
              </a:rPr>
              <a:t>each</a:t>
            </a:r>
            <a:r>
              <a:rPr lang="zh-TW" altLang="en-US" sz="1400" dirty="0">
                <a:solidFill>
                  <a:schemeClr val="tx1"/>
                </a:solidFill>
              </a:rPr>
              <a:t> </a:t>
            </a:r>
            <a:r>
              <a:rPr lang="en-US" altLang="zh-TW" sz="1400" dirty="0">
                <a:solidFill>
                  <a:schemeClr val="tx1"/>
                </a:solidFill>
              </a:rPr>
              <a:t>of</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group</a:t>
            </a:r>
            <a:r>
              <a:rPr lang="zh-TW" altLang="en-US" sz="1400" dirty="0">
                <a:solidFill>
                  <a:schemeClr val="tx1"/>
                </a:solidFill>
              </a:rPr>
              <a:t> </a:t>
            </a:r>
            <a:r>
              <a:rPr lang="en-US" altLang="zh-TW" sz="1400" dirty="0">
                <a:solidFill>
                  <a:schemeClr val="tx1"/>
                </a:solidFill>
              </a:rPr>
              <a:t>sorted</a:t>
            </a:r>
            <a:r>
              <a:rPr lang="zh-TW" altLang="en-US" sz="1400" dirty="0">
                <a:solidFill>
                  <a:schemeClr val="tx1"/>
                </a:solidFill>
              </a:rPr>
              <a:t> </a:t>
            </a:r>
            <a:r>
              <a:rPr lang="en-US" altLang="zh-TW" sz="1400" dirty="0">
                <a:solidFill>
                  <a:schemeClr val="tx1"/>
                </a:solidFill>
              </a:rPr>
              <a:t>by</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momentum signal. There’re in total ten different groups (portfolios) in the graph, each of them are rebalanced on a monthly basis. Blue bar represents return, green bar represents volatility, and yellow bar represents Sharpe ratio.</a:t>
            </a:r>
            <a:endParaRPr lang="en-US" sz="1400" dirty="0">
              <a:solidFill>
                <a:schemeClr val="tx1"/>
              </a:solidFill>
            </a:endParaRPr>
          </a:p>
        </p:txBody>
      </p:sp>
      <p:cxnSp>
        <p:nvCxnSpPr>
          <p:cNvPr id="4" name="Straight Arrow Connector 3">
            <a:extLst>
              <a:ext uri="{FF2B5EF4-FFF2-40B4-BE49-F238E27FC236}">
                <a16:creationId xmlns:a16="http://schemas.microsoft.com/office/drawing/2014/main" id="{CD0DD3A0-3612-5648-A441-28B8AB79D2BC}"/>
              </a:ext>
            </a:extLst>
          </p:cNvPr>
          <p:cNvCxnSpPr>
            <a:cxnSpLocks/>
          </p:cNvCxnSpPr>
          <p:nvPr/>
        </p:nvCxnSpPr>
        <p:spPr>
          <a:xfrm flipV="1">
            <a:off x="5644896" y="4620768"/>
            <a:ext cx="4632960" cy="731520"/>
          </a:xfrm>
          <a:prstGeom prst="straightConnector1">
            <a:avLst/>
          </a:prstGeom>
          <a:ln w="3175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41289023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Benchmark</a:t>
            </a:r>
            <a:r>
              <a:rPr lang="zh-TW" altLang="en-US" sz="2400" dirty="0"/>
              <a:t> </a:t>
            </a:r>
            <a:r>
              <a:rPr lang="en-US" altLang="zh-TW" sz="2400" dirty="0"/>
              <a:t>Portfolio</a:t>
            </a:r>
            <a:r>
              <a:rPr lang="zh-TW" altLang="en-US" sz="2400" dirty="0"/>
              <a:t> </a:t>
            </a:r>
            <a:r>
              <a:rPr lang="en-US" altLang="zh-TW" sz="2400" dirty="0"/>
              <a:t>-</a:t>
            </a:r>
            <a:r>
              <a:rPr lang="zh-TW" altLang="en-US" sz="2400" dirty="0"/>
              <a:t> </a:t>
            </a:r>
            <a:r>
              <a:rPr lang="en-US" altLang="zh-TW" sz="2400" dirty="0"/>
              <a:t>Momentum</a:t>
            </a:r>
            <a:endParaRPr lang="en-US" sz="2400" dirty="0"/>
          </a:p>
        </p:txBody>
      </p:sp>
      <p:pic>
        <p:nvPicPr>
          <p:cNvPr id="7" name="Picture 6">
            <a:extLst>
              <a:ext uri="{FF2B5EF4-FFF2-40B4-BE49-F238E27FC236}">
                <a16:creationId xmlns:a16="http://schemas.microsoft.com/office/drawing/2014/main" id="{4ED1BA01-314F-374E-B82E-67C5663C5123}"/>
              </a:ext>
            </a:extLst>
          </p:cNvPr>
          <p:cNvPicPr>
            <a:picLocks noChangeAspect="1"/>
          </p:cNvPicPr>
          <p:nvPr/>
        </p:nvPicPr>
        <p:blipFill>
          <a:blip r:embed="rId2"/>
          <a:stretch>
            <a:fillRect/>
          </a:stretch>
        </p:blipFill>
        <p:spPr>
          <a:xfrm>
            <a:off x="4279392" y="1790281"/>
            <a:ext cx="6461760" cy="4446803"/>
          </a:xfrm>
          <a:prstGeom prst="rect">
            <a:avLst/>
          </a:prstGeom>
        </p:spPr>
      </p:pic>
      <p:sp>
        <p:nvSpPr>
          <p:cNvPr id="9" name="TextBox 8">
            <a:extLst>
              <a:ext uri="{FF2B5EF4-FFF2-40B4-BE49-F238E27FC236}">
                <a16:creationId xmlns:a16="http://schemas.microsoft.com/office/drawing/2014/main" id="{055A33E6-6D2F-F841-91A1-DC5714317F0E}"/>
              </a:ext>
            </a:extLst>
          </p:cNvPr>
          <p:cNvSpPr txBox="1"/>
          <p:nvPr/>
        </p:nvSpPr>
        <p:spPr>
          <a:xfrm>
            <a:off x="4956556" y="1461380"/>
            <a:ext cx="5382768" cy="400110"/>
          </a:xfrm>
          <a:prstGeom prst="rect">
            <a:avLst/>
          </a:prstGeom>
          <a:noFill/>
        </p:spPr>
        <p:txBody>
          <a:bodyPr wrap="square" rtlCol="0">
            <a:spAutoFit/>
          </a:bodyPr>
          <a:lstStyle/>
          <a:p>
            <a:pPr algn="ctr"/>
            <a:r>
              <a:rPr lang="en-US" altLang="zh-TW" sz="2000" b="1" dirty="0"/>
              <a:t>Cumulative</a:t>
            </a:r>
            <a:r>
              <a:rPr lang="zh-TW" altLang="en-US" sz="2000" b="1" dirty="0"/>
              <a:t> </a:t>
            </a:r>
            <a:r>
              <a:rPr lang="en-US" altLang="zh-TW" sz="2000" b="1" dirty="0"/>
              <a:t>Return</a:t>
            </a:r>
            <a:r>
              <a:rPr lang="zh-TW" altLang="en-US" sz="2000" b="1" dirty="0"/>
              <a:t> </a:t>
            </a:r>
            <a:r>
              <a:rPr lang="en-US" altLang="zh-TW" sz="2000" b="1" dirty="0"/>
              <a:t>Comparison</a:t>
            </a:r>
            <a:endParaRPr lang="en-US" sz="2000" b="1" dirty="0"/>
          </a:p>
        </p:txBody>
      </p:sp>
      <p:sp>
        <p:nvSpPr>
          <p:cNvPr id="4" name="TextBox 3">
            <a:extLst>
              <a:ext uri="{FF2B5EF4-FFF2-40B4-BE49-F238E27FC236}">
                <a16:creationId xmlns:a16="http://schemas.microsoft.com/office/drawing/2014/main" id="{B02AC731-098C-7945-B18D-379C54C47D11}"/>
              </a:ext>
            </a:extLst>
          </p:cNvPr>
          <p:cNvSpPr txBox="1"/>
          <p:nvPr/>
        </p:nvSpPr>
        <p:spPr>
          <a:xfrm>
            <a:off x="6437376" y="5843368"/>
            <a:ext cx="2743200" cy="369332"/>
          </a:xfrm>
          <a:prstGeom prst="rect">
            <a:avLst/>
          </a:prstGeom>
          <a:solidFill>
            <a:schemeClr val="bg1"/>
          </a:solidFill>
        </p:spPr>
        <p:txBody>
          <a:bodyPr wrap="square" rtlCol="0">
            <a:spAutoFit/>
          </a:bodyPr>
          <a:lstStyle/>
          <a:p>
            <a:r>
              <a:rPr lang="en-US" altLang="zh-TW" dirty="0"/>
              <a:t>1987-01-01</a:t>
            </a:r>
            <a:r>
              <a:rPr lang="zh-TW" altLang="en-US" dirty="0"/>
              <a:t> </a:t>
            </a:r>
            <a:r>
              <a:rPr lang="en-US" altLang="zh-TW" dirty="0"/>
              <a:t>~</a:t>
            </a:r>
            <a:r>
              <a:rPr lang="zh-TW" altLang="en-US" dirty="0"/>
              <a:t> </a:t>
            </a:r>
            <a:r>
              <a:rPr lang="en-US" altLang="zh-TW" dirty="0"/>
              <a:t>2016-12-31</a:t>
            </a:r>
            <a:endParaRPr lang="en-US" dirty="0"/>
          </a:p>
        </p:txBody>
      </p:sp>
      <p:sp>
        <p:nvSpPr>
          <p:cNvPr id="10" name="Round Single Corner Rectangle 9">
            <a:extLst>
              <a:ext uri="{FF2B5EF4-FFF2-40B4-BE49-F238E27FC236}">
                <a16:creationId xmlns:a16="http://schemas.microsoft.com/office/drawing/2014/main" id="{8B87A1A7-E64A-3F48-A19D-2F35C8A010BB}"/>
              </a:ext>
            </a:extLst>
          </p:cNvPr>
          <p:cNvSpPr/>
          <p:nvPr/>
        </p:nvSpPr>
        <p:spPr>
          <a:xfrm>
            <a:off x="4023360" y="277880"/>
            <a:ext cx="7205472" cy="1124200"/>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cumulative</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1987</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2016</a:t>
            </a:r>
            <a:r>
              <a:rPr lang="zh-TW" altLang="en-US" sz="1400" dirty="0">
                <a:solidFill>
                  <a:schemeClr val="tx1"/>
                </a:solidFill>
              </a:rPr>
              <a:t> </a:t>
            </a:r>
            <a:r>
              <a:rPr lang="en-US" altLang="zh-TW" sz="1400" dirty="0">
                <a:solidFill>
                  <a:schemeClr val="tx1"/>
                </a:solidFill>
              </a:rPr>
              <a:t>if</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invest</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at</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beginning.</a:t>
            </a:r>
            <a:r>
              <a:rPr lang="zh-TW" altLang="en-US" sz="1400" dirty="0">
                <a:solidFill>
                  <a:schemeClr val="tx1"/>
                </a:solidFill>
              </a:rPr>
              <a:t> </a:t>
            </a:r>
            <a:r>
              <a:rPr lang="en-US" altLang="zh-TW" sz="1400" dirty="0">
                <a:solidFill>
                  <a:schemeClr val="tx1"/>
                </a:solidFill>
              </a:rPr>
              <a:t>As</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can</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if</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invest</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group</a:t>
            </a:r>
            <a:r>
              <a:rPr lang="zh-TW" altLang="en-US" sz="1400" dirty="0">
                <a:solidFill>
                  <a:schemeClr val="tx1"/>
                </a:solidFill>
              </a:rPr>
              <a:t> </a:t>
            </a:r>
            <a:r>
              <a:rPr lang="en-US" altLang="zh-TW" sz="1400" dirty="0">
                <a:solidFill>
                  <a:schemeClr val="tx1"/>
                </a:solidFill>
              </a:rPr>
              <a:t>10,</a:t>
            </a:r>
            <a:r>
              <a:rPr lang="zh-TW" altLang="en-US" sz="1400" dirty="0">
                <a:solidFill>
                  <a:schemeClr val="tx1"/>
                </a:solidFill>
              </a:rPr>
              <a:t> </a:t>
            </a:r>
            <a:r>
              <a:rPr lang="en-US" altLang="zh-TW" sz="1400" dirty="0">
                <a:solidFill>
                  <a:schemeClr val="tx1"/>
                </a:solidFill>
              </a:rPr>
              <a:t>which</a:t>
            </a:r>
            <a:r>
              <a:rPr lang="zh-TW" altLang="en-US" sz="1400" dirty="0">
                <a:solidFill>
                  <a:schemeClr val="tx1"/>
                </a:solidFill>
              </a:rPr>
              <a:t> </a:t>
            </a:r>
            <a:r>
              <a:rPr lang="en-US" altLang="zh-TW" sz="1400" dirty="0">
                <a:solidFill>
                  <a:schemeClr val="tx1"/>
                </a:solidFill>
              </a:rPr>
              <a:t>is</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light</a:t>
            </a:r>
            <a:r>
              <a:rPr lang="zh-TW" altLang="en-US" sz="1400" dirty="0">
                <a:solidFill>
                  <a:schemeClr val="tx1"/>
                </a:solidFill>
              </a:rPr>
              <a:t> </a:t>
            </a:r>
            <a:r>
              <a:rPr lang="en-US" altLang="zh-TW" sz="1400" dirty="0">
                <a:solidFill>
                  <a:schemeClr val="tx1"/>
                </a:solidFill>
              </a:rPr>
              <a:t>blue</a:t>
            </a:r>
            <a:r>
              <a:rPr lang="zh-TW" altLang="en-US" sz="1400" dirty="0">
                <a:solidFill>
                  <a:schemeClr val="tx1"/>
                </a:solidFill>
              </a:rPr>
              <a:t> </a:t>
            </a:r>
            <a:r>
              <a:rPr lang="en-US" altLang="zh-TW" sz="1400" dirty="0">
                <a:solidFill>
                  <a:schemeClr val="tx1"/>
                </a:solidFill>
              </a:rPr>
              <a:t>line,</a:t>
            </a:r>
            <a:r>
              <a:rPr lang="zh-TW" altLang="en-US" sz="1400" dirty="0">
                <a:solidFill>
                  <a:schemeClr val="tx1"/>
                </a:solidFill>
              </a:rPr>
              <a:t> </a:t>
            </a:r>
            <a:r>
              <a:rPr lang="en-US" altLang="zh-TW" sz="1400" dirty="0">
                <a:solidFill>
                  <a:schemeClr val="tx1"/>
                </a:solidFill>
              </a:rPr>
              <a:t>after</a:t>
            </a:r>
            <a:r>
              <a:rPr lang="zh-TW" altLang="en-US" sz="1400" dirty="0">
                <a:solidFill>
                  <a:schemeClr val="tx1"/>
                </a:solidFill>
              </a:rPr>
              <a:t> </a:t>
            </a:r>
            <a:r>
              <a:rPr lang="en-US" altLang="zh-TW" sz="1400" dirty="0">
                <a:solidFill>
                  <a:schemeClr val="tx1"/>
                </a:solidFill>
              </a:rPr>
              <a:t>30</a:t>
            </a:r>
            <a:r>
              <a:rPr lang="zh-TW" altLang="en-US" sz="1400" dirty="0">
                <a:solidFill>
                  <a:schemeClr val="tx1"/>
                </a:solidFill>
              </a:rPr>
              <a:t> </a:t>
            </a:r>
            <a:r>
              <a:rPr lang="en-US" altLang="zh-TW" sz="1400" dirty="0">
                <a:solidFill>
                  <a:schemeClr val="tx1"/>
                </a:solidFill>
              </a:rPr>
              <a:t>years</a:t>
            </a:r>
            <a:r>
              <a:rPr lang="zh-TW" altLang="en-US" sz="1400" dirty="0">
                <a:solidFill>
                  <a:schemeClr val="tx1"/>
                </a:solidFill>
              </a:rPr>
              <a:t> </a:t>
            </a:r>
            <a:r>
              <a:rPr lang="en-US" altLang="zh-TW" sz="1400" dirty="0">
                <a:solidFill>
                  <a:schemeClr val="tx1"/>
                </a:solidFill>
              </a:rPr>
              <a:t>our</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becomes</a:t>
            </a:r>
            <a:r>
              <a:rPr lang="zh-TW" altLang="en-US" sz="1400" dirty="0">
                <a:solidFill>
                  <a:schemeClr val="tx1"/>
                </a:solidFill>
              </a:rPr>
              <a:t> </a:t>
            </a:r>
            <a:r>
              <a:rPr lang="en-US" altLang="zh-TW" sz="1400" dirty="0">
                <a:solidFill>
                  <a:schemeClr val="tx1"/>
                </a:solidFill>
              </a:rPr>
              <a:t>over</a:t>
            </a:r>
            <a:r>
              <a:rPr lang="zh-TW" altLang="en-US" sz="1400" dirty="0">
                <a:solidFill>
                  <a:schemeClr val="tx1"/>
                </a:solidFill>
              </a:rPr>
              <a:t> </a:t>
            </a:r>
            <a:r>
              <a:rPr lang="en-US" altLang="zh-TW" sz="1400" dirty="0">
                <a:solidFill>
                  <a:schemeClr val="tx1"/>
                </a:solidFill>
              </a:rPr>
              <a:t>$50</a:t>
            </a:r>
            <a:r>
              <a:rPr lang="zh-TW" altLang="en-US" sz="1400" dirty="0">
                <a:solidFill>
                  <a:schemeClr val="tx1"/>
                </a:solidFill>
              </a:rPr>
              <a:t> </a:t>
            </a:r>
            <a:r>
              <a:rPr lang="en-US" altLang="zh-TW" sz="1400" dirty="0">
                <a:solidFill>
                  <a:schemeClr val="tx1"/>
                </a:solidFill>
              </a:rPr>
              <a:t>–</a:t>
            </a:r>
            <a:r>
              <a:rPr lang="zh-TW" altLang="en-US" sz="1400" dirty="0">
                <a:solidFill>
                  <a:schemeClr val="tx1"/>
                </a:solidFill>
              </a:rPr>
              <a:t> </a:t>
            </a:r>
            <a:r>
              <a:rPr lang="en-US" altLang="zh-TW" sz="1400" dirty="0">
                <a:solidFill>
                  <a:schemeClr val="tx1"/>
                </a:solidFill>
              </a:rPr>
              <a:t>which</a:t>
            </a:r>
            <a:r>
              <a:rPr lang="zh-TW" altLang="en-US" sz="1400" dirty="0">
                <a:solidFill>
                  <a:schemeClr val="tx1"/>
                </a:solidFill>
              </a:rPr>
              <a:t> </a:t>
            </a:r>
            <a:r>
              <a:rPr lang="en-US" altLang="zh-TW" sz="1400" dirty="0">
                <a:solidFill>
                  <a:schemeClr val="tx1"/>
                </a:solidFill>
              </a:rPr>
              <a:t>is</a:t>
            </a:r>
            <a:r>
              <a:rPr lang="zh-TW" altLang="en-US" sz="1400" dirty="0">
                <a:solidFill>
                  <a:schemeClr val="tx1"/>
                </a:solidFill>
              </a:rPr>
              <a:t> </a:t>
            </a:r>
            <a:r>
              <a:rPr lang="en-US" altLang="zh-TW" sz="1400" dirty="0">
                <a:solidFill>
                  <a:schemeClr val="tx1"/>
                </a:solidFill>
              </a:rPr>
              <a:t>a</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over</a:t>
            </a:r>
            <a:r>
              <a:rPr lang="zh-TW" altLang="en-US" sz="1400" dirty="0">
                <a:solidFill>
                  <a:schemeClr val="tx1"/>
                </a:solidFill>
              </a:rPr>
              <a:t> </a:t>
            </a:r>
            <a:r>
              <a:rPr lang="en-US" altLang="zh-TW" sz="1400" dirty="0">
                <a:solidFill>
                  <a:schemeClr val="tx1"/>
                </a:solidFill>
              </a:rPr>
              <a:t>5000%.</a:t>
            </a:r>
            <a:r>
              <a:rPr lang="zh-TW" altLang="en-US" sz="1400" dirty="0">
                <a:solidFill>
                  <a:schemeClr val="tx1"/>
                </a:solidFill>
              </a:rPr>
              <a:t> </a:t>
            </a: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contrast,</a:t>
            </a:r>
            <a:r>
              <a:rPr lang="zh-TW" altLang="en-US" sz="1400" dirty="0">
                <a:solidFill>
                  <a:schemeClr val="tx1"/>
                </a:solidFill>
              </a:rPr>
              <a:t> </a:t>
            </a:r>
            <a:r>
              <a:rPr lang="en-US" altLang="zh-TW" sz="1400" dirty="0">
                <a:solidFill>
                  <a:schemeClr val="tx1"/>
                </a:solidFill>
              </a:rPr>
              <a:t>group1,</a:t>
            </a:r>
            <a:r>
              <a:rPr lang="zh-TW" altLang="en-US" sz="1400" dirty="0">
                <a:solidFill>
                  <a:schemeClr val="tx1"/>
                </a:solidFill>
              </a:rPr>
              <a:t> </a:t>
            </a:r>
            <a:r>
              <a:rPr lang="en-US" altLang="zh-TW" sz="1400" dirty="0">
                <a:solidFill>
                  <a:schemeClr val="tx1"/>
                </a:solidFill>
              </a:rPr>
              <a:t>group2,</a:t>
            </a:r>
            <a:r>
              <a:rPr lang="zh-TW" altLang="en-US" sz="1400" dirty="0">
                <a:solidFill>
                  <a:schemeClr val="tx1"/>
                </a:solidFill>
              </a:rPr>
              <a:t> </a:t>
            </a:r>
            <a:r>
              <a:rPr lang="en-US" altLang="zh-TW" sz="1400" dirty="0">
                <a:solidFill>
                  <a:schemeClr val="tx1"/>
                </a:solidFill>
              </a:rPr>
              <a:t>and</a:t>
            </a:r>
            <a:r>
              <a:rPr lang="zh-TW" altLang="en-US" sz="1400" dirty="0">
                <a:solidFill>
                  <a:schemeClr val="tx1"/>
                </a:solidFill>
              </a:rPr>
              <a:t> </a:t>
            </a:r>
            <a:r>
              <a:rPr lang="en-US" altLang="zh-TW" sz="1400" dirty="0">
                <a:solidFill>
                  <a:schemeClr val="tx1"/>
                </a:solidFill>
              </a:rPr>
              <a:t>group3</a:t>
            </a:r>
            <a:r>
              <a:rPr lang="zh-TW" altLang="en-US" sz="1400" dirty="0">
                <a:solidFill>
                  <a:schemeClr val="tx1"/>
                </a:solidFill>
              </a:rPr>
              <a:t> </a:t>
            </a:r>
            <a:r>
              <a:rPr lang="en-US" altLang="zh-TW" sz="1400" dirty="0">
                <a:solidFill>
                  <a:schemeClr val="tx1"/>
                </a:solidFill>
              </a:rPr>
              <a:t>nearly</a:t>
            </a:r>
            <a:r>
              <a:rPr lang="zh-TW" altLang="en-US" sz="1400" dirty="0">
                <a:solidFill>
                  <a:schemeClr val="tx1"/>
                </a:solidFill>
              </a:rPr>
              <a:t> </a:t>
            </a:r>
            <a:r>
              <a:rPr lang="en-US" altLang="zh-TW" sz="1400" dirty="0">
                <a:solidFill>
                  <a:schemeClr val="tx1"/>
                </a:solidFill>
              </a:rPr>
              <a:t>doesn’t</a:t>
            </a:r>
            <a:r>
              <a:rPr lang="zh-TW" altLang="en-US" sz="1400" dirty="0">
                <a:solidFill>
                  <a:schemeClr val="tx1"/>
                </a:solidFill>
              </a:rPr>
              <a:t> </a:t>
            </a:r>
            <a:r>
              <a:rPr lang="en-US" altLang="zh-TW" sz="1400" dirty="0">
                <a:solidFill>
                  <a:schemeClr val="tx1"/>
                </a:solidFill>
              </a:rPr>
              <a:t>grow</a:t>
            </a:r>
            <a:r>
              <a:rPr lang="zh-TW" altLang="en-US" sz="1400" dirty="0">
                <a:solidFill>
                  <a:schemeClr val="tx1"/>
                </a:solidFill>
              </a:rPr>
              <a:t> </a:t>
            </a:r>
            <a:r>
              <a:rPr lang="en-US" altLang="zh-TW" sz="1400" dirty="0">
                <a:solidFill>
                  <a:schemeClr val="tx1"/>
                </a:solidFill>
              </a:rPr>
              <a:t>at</a:t>
            </a:r>
            <a:r>
              <a:rPr lang="zh-TW" altLang="en-US" sz="1400" dirty="0">
                <a:solidFill>
                  <a:schemeClr val="tx1"/>
                </a:solidFill>
              </a:rPr>
              <a:t> </a:t>
            </a:r>
            <a:r>
              <a:rPr lang="en-US" altLang="zh-TW" sz="1400" dirty="0">
                <a:solidFill>
                  <a:schemeClr val="tx1"/>
                </a:solidFill>
              </a:rPr>
              <a:t>all,</a:t>
            </a:r>
            <a:r>
              <a:rPr lang="zh-TW" altLang="en-US" sz="1400" dirty="0">
                <a:solidFill>
                  <a:schemeClr val="tx1"/>
                </a:solidFill>
              </a:rPr>
              <a:t> </a:t>
            </a:r>
            <a:r>
              <a:rPr lang="en-US" altLang="zh-TW" sz="1400" dirty="0">
                <a:solidFill>
                  <a:schemeClr val="tx1"/>
                </a:solidFill>
              </a:rPr>
              <a:t>which</a:t>
            </a:r>
            <a:r>
              <a:rPr lang="zh-TW" altLang="en-US" sz="1400" dirty="0">
                <a:solidFill>
                  <a:schemeClr val="tx1"/>
                </a:solidFill>
              </a:rPr>
              <a:t> </a:t>
            </a:r>
            <a:r>
              <a:rPr lang="en-US" altLang="zh-TW" sz="1400" dirty="0">
                <a:solidFill>
                  <a:schemeClr val="tx1"/>
                </a:solidFill>
              </a:rPr>
              <a:t>means</a:t>
            </a:r>
            <a:r>
              <a:rPr lang="zh-TW" altLang="en-US" sz="1400" dirty="0">
                <a:solidFill>
                  <a:schemeClr val="tx1"/>
                </a:solidFill>
              </a:rPr>
              <a:t> </a:t>
            </a:r>
            <a:r>
              <a:rPr lang="en-US" altLang="zh-TW" sz="1400" dirty="0">
                <a:solidFill>
                  <a:schemeClr val="tx1"/>
                </a:solidFill>
              </a:rPr>
              <a:t>if</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invest</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these</a:t>
            </a:r>
            <a:r>
              <a:rPr lang="zh-TW" altLang="en-US" sz="1400" dirty="0">
                <a:solidFill>
                  <a:schemeClr val="tx1"/>
                </a:solidFill>
              </a:rPr>
              <a:t> </a:t>
            </a:r>
            <a:r>
              <a:rPr lang="en-US" altLang="zh-TW" sz="1400" dirty="0">
                <a:solidFill>
                  <a:schemeClr val="tx1"/>
                </a:solidFill>
              </a:rPr>
              <a:t>groups,</a:t>
            </a:r>
            <a:r>
              <a:rPr lang="zh-TW" altLang="en-US" sz="1400" dirty="0">
                <a:solidFill>
                  <a:schemeClr val="tx1"/>
                </a:solidFill>
              </a:rPr>
              <a:t> </a:t>
            </a:r>
            <a:r>
              <a:rPr lang="en-US" altLang="zh-TW" sz="1400" dirty="0">
                <a:solidFill>
                  <a:schemeClr val="tx1"/>
                </a:solidFill>
              </a:rPr>
              <a:t>after</a:t>
            </a:r>
            <a:r>
              <a:rPr lang="zh-TW" altLang="en-US" sz="1400" dirty="0">
                <a:solidFill>
                  <a:schemeClr val="tx1"/>
                </a:solidFill>
              </a:rPr>
              <a:t> </a:t>
            </a:r>
            <a:r>
              <a:rPr lang="en-US" altLang="zh-TW" sz="1400" dirty="0">
                <a:solidFill>
                  <a:schemeClr val="tx1"/>
                </a:solidFill>
              </a:rPr>
              <a:t>30</a:t>
            </a:r>
            <a:r>
              <a:rPr lang="zh-TW" altLang="en-US" sz="1400" dirty="0">
                <a:solidFill>
                  <a:schemeClr val="tx1"/>
                </a:solidFill>
              </a:rPr>
              <a:t> </a:t>
            </a:r>
            <a:r>
              <a:rPr lang="en-US" altLang="zh-TW" sz="1400" dirty="0">
                <a:solidFill>
                  <a:schemeClr val="tx1"/>
                </a:solidFill>
              </a:rPr>
              <a:t>years</a:t>
            </a:r>
            <a:r>
              <a:rPr lang="zh-TW" altLang="en-US" sz="1400" dirty="0">
                <a:solidFill>
                  <a:schemeClr val="tx1"/>
                </a:solidFill>
              </a:rPr>
              <a:t> </a:t>
            </a:r>
            <a:r>
              <a:rPr lang="en-US" altLang="zh-TW" sz="1400" dirty="0">
                <a:solidFill>
                  <a:schemeClr val="tx1"/>
                </a:solidFill>
              </a:rPr>
              <a:t>it</a:t>
            </a:r>
            <a:r>
              <a:rPr lang="zh-TW" altLang="en-US" sz="1400" dirty="0">
                <a:solidFill>
                  <a:schemeClr val="tx1"/>
                </a:solidFill>
              </a:rPr>
              <a:t> </a:t>
            </a:r>
            <a:r>
              <a:rPr lang="en-US" altLang="zh-TW" sz="1400" dirty="0">
                <a:solidFill>
                  <a:schemeClr val="tx1"/>
                </a:solidFill>
              </a:rPr>
              <a:t>is</a:t>
            </a:r>
            <a:r>
              <a:rPr lang="zh-TW" altLang="en-US" sz="1400" dirty="0">
                <a:solidFill>
                  <a:schemeClr val="tx1"/>
                </a:solidFill>
              </a:rPr>
              <a:t> </a:t>
            </a:r>
            <a:r>
              <a:rPr lang="en-US" altLang="zh-TW" sz="1400" dirty="0">
                <a:solidFill>
                  <a:schemeClr val="tx1"/>
                </a:solidFill>
              </a:rPr>
              <a:t>still</a:t>
            </a:r>
            <a:r>
              <a:rPr lang="zh-TW" altLang="en-US" sz="1400" dirty="0">
                <a:solidFill>
                  <a:schemeClr val="tx1"/>
                </a:solidFill>
              </a:rPr>
              <a:t> </a:t>
            </a:r>
            <a:r>
              <a:rPr lang="en-US" altLang="zh-TW" sz="1400" dirty="0">
                <a:solidFill>
                  <a:schemeClr val="tx1"/>
                </a:solidFill>
              </a:rPr>
              <a:t>$1.</a:t>
            </a:r>
            <a:endParaRPr lang="en-US" sz="1400" dirty="0">
              <a:solidFill>
                <a:schemeClr val="tx1"/>
              </a:solidFill>
            </a:endParaRPr>
          </a:p>
        </p:txBody>
      </p:sp>
    </p:spTree>
    <p:extLst>
      <p:ext uri="{BB962C8B-B14F-4D97-AF65-F5344CB8AC3E}">
        <p14:creationId xmlns:p14="http://schemas.microsoft.com/office/powerpoint/2010/main" val="31176128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Benchmark</a:t>
            </a:r>
            <a:r>
              <a:rPr lang="zh-TW" altLang="en-US" sz="2400" dirty="0"/>
              <a:t> </a:t>
            </a:r>
            <a:r>
              <a:rPr lang="en-US" altLang="zh-TW" sz="2400" dirty="0"/>
              <a:t>Portfolio</a:t>
            </a:r>
            <a:r>
              <a:rPr lang="zh-TW" altLang="en-US" sz="2400" dirty="0"/>
              <a:t> </a:t>
            </a:r>
            <a:r>
              <a:rPr lang="en-US" altLang="zh-TW" sz="2400" dirty="0"/>
              <a:t>-</a:t>
            </a:r>
            <a:r>
              <a:rPr lang="zh-TW" altLang="en-US" sz="2400" dirty="0"/>
              <a:t> </a:t>
            </a:r>
            <a:r>
              <a:rPr lang="en-US" altLang="zh-TW" sz="2400" dirty="0"/>
              <a:t>Size</a:t>
            </a:r>
            <a:endParaRPr lang="en-US" sz="2400"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a:xfrm>
            <a:off x="3808308" y="864108"/>
            <a:ext cx="7315200" cy="5120640"/>
          </a:xfrm>
        </p:spPr>
        <p:txBody>
          <a:bodyPr/>
          <a:lstStyle/>
          <a:p>
            <a:r>
              <a:rPr lang="en-US" altLang="zh-TW" dirty="0"/>
              <a:t>Size is a signal that tries to capture how the size of the company affects the return of the stock. It is a signal that has been well-researched and proved working well in the past.</a:t>
            </a:r>
          </a:p>
          <a:p>
            <a:r>
              <a:rPr lang="en-US" altLang="zh-TW" dirty="0"/>
              <a:t>We will calculate the group (portfolio) performance from 1987-01-01 to 2016-12-31. </a:t>
            </a:r>
          </a:p>
          <a:p>
            <a:r>
              <a:rPr lang="en-US" altLang="zh-TW" dirty="0"/>
              <a:t>We will construct the portfolios by calculating each stock’s size and sort them into ten groups from small to large. The portfolios will be rebalanced on a monthly basis. We calculate portfolio return using value-weighted method.</a:t>
            </a:r>
          </a:p>
        </p:txBody>
      </p:sp>
    </p:spTree>
    <p:extLst>
      <p:ext uri="{BB962C8B-B14F-4D97-AF65-F5344CB8AC3E}">
        <p14:creationId xmlns:p14="http://schemas.microsoft.com/office/powerpoint/2010/main" val="21561907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Benchmark</a:t>
            </a:r>
            <a:r>
              <a:rPr lang="zh-TW" altLang="en-US" sz="2400" dirty="0"/>
              <a:t> </a:t>
            </a:r>
            <a:r>
              <a:rPr lang="en-US" altLang="zh-TW" sz="2400" dirty="0"/>
              <a:t>Portfolio</a:t>
            </a:r>
            <a:r>
              <a:rPr lang="zh-TW" altLang="en-US" sz="2400" dirty="0"/>
              <a:t> </a:t>
            </a:r>
            <a:r>
              <a:rPr lang="en-US" altLang="zh-TW" sz="2400" dirty="0"/>
              <a:t>-</a:t>
            </a:r>
            <a:r>
              <a:rPr lang="zh-TW" altLang="en-US" sz="2400" dirty="0"/>
              <a:t> </a:t>
            </a:r>
            <a:r>
              <a:rPr lang="en-US" altLang="zh-TW" sz="2400" dirty="0"/>
              <a:t>Size</a:t>
            </a:r>
            <a:endParaRPr lang="en-US" sz="2400" dirty="0"/>
          </a:p>
        </p:txBody>
      </p:sp>
      <p:pic>
        <p:nvPicPr>
          <p:cNvPr id="3" name="Picture 2">
            <a:extLst>
              <a:ext uri="{FF2B5EF4-FFF2-40B4-BE49-F238E27FC236}">
                <a16:creationId xmlns:a16="http://schemas.microsoft.com/office/drawing/2014/main" id="{54F0FAD1-CEE3-F341-8E10-4BBE0885D22F}"/>
              </a:ext>
            </a:extLst>
          </p:cNvPr>
          <p:cNvPicPr>
            <a:picLocks noChangeAspect="1"/>
          </p:cNvPicPr>
          <p:nvPr/>
        </p:nvPicPr>
        <p:blipFill>
          <a:blip r:embed="rId2"/>
          <a:stretch>
            <a:fillRect/>
          </a:stretch>
        </p:blipFill>
        <p:spPr>
          <a:xfrm>
            <a:off x="4414520" y="1821845"/>
            <a:ext cx="6619240" cy="4371196"/>
          </a:xfrm>
          <a:prstGeom prst="rect">
            <a:avLst/>
          </a:prstGeom>
        </p:spPr>
      </p:pic>
      <p:sp>
        <p:nvSpPr>
          <p:cNvPr id="12" name="TextBox 11">
            <a:extLst>
              <a:ext uri="{FF2B5EF4-FFF2-40B4-BE49-F238E27FC236}">
                <a16:creationId xmlns:a16="http://schemas.microsoft.com/office/drawing/2014/main" id="{ADDC1ED6-715D-1D42-AF7A-CF81172DB4E5}"/>
              </a:ext>
            </a:extLst>
          </p:cNvPr>
          <p:cNvSpPr txBox="1"/>
          <p:nvPr/>
        </p:nvSpPr>
        <p:spPr>
          <a:xfrm>
            <a:off x="5427988" y="1324198"/>
            <a:ext cx="4630411" cy="400110"/>
          </a:xfrm>
          <a:prstGeom prst="rect">
            <a:avLst/>
          </a:prstGeom>
          <a:noFill/>
        </p:spPr>
        <p:txBody>
          <a:bodyPr wrap="square" rtlCol="0">
            <a:spAutoFit/>
          </a:bodyPr>
          <a:lstStyle/>
          <a:p>
            <a:pPr algn="ctr"/>
            <a:r>
              <a:rPr lang="en-US" altLang="zh-TW" sz="2000" b="1" dirty="0"/>
              <a:t>Annual</a:t>
            </a:r>
            <a:r>
              <a:rPr lang="zh-TW" altLang="en-US" sz="2000" b="1" dirty="0"/>
              <a:t> </a:t>
            </a:r>
            <a:r>
              <a:rPr lang="en-US" altLang="zh-TW" sz="2000" b="1" dirty="0"/>
              <a:t>Performance</a:t>
            </a:r>
            <a:r>
              <a:rPr lang="zh-TW" altLang="en-US" sz="2000" b="1" dirty="0"/>
              <a:t> </a:t>
            </a:r>
            <a:r>
              <a:rPr lang="en-US" altLang="zh-TW" sz="2000" b="1" dirty="0"/>
              <a:t>Comparison</a:t>
            </a:r>
            <a:endParaRPr lang="en-US" sz="2000" b="1" dirty="0"/>
          </a:p>
        </p:txBody>
      </p:sp>
      <p:sp>
        <p:nvSpPr>
          <p:cNvPr id="5" name="Round Single Corner Rectangle 4">
            <a:extLst>
              <a:ext uri="{FF2B5EF4-FFF2-40B4-BE49-F238E27FC236}">
                <a16:creationId xmlns:a16="http://schemas.microsoft.com/office/drawing/2014/main" id="{BC7A8977-D69F-2C46-BE96-3E6E84C7E325}"/>
              </a:ext>
            </a:extLst>
          </p:cNvPr>
          <p:cNvSpPr/>
          <p:nvPr/>
        </p:nvSpPr>
        <p:spPr>
          <a:xfrm>
            <a:off x="4006088" y="275686"/>
            <a:ext cx="7539736" cy="975360"/>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how size will affect the</a:t>
            </a:r>
            <a:r>
              <a:rPr lang="zh-TW" altLang="en-US" sz="1400" dirty="0">
                <a:solidFill>
                  <a:schemeClr val="tx1"/>
                </a:solidFill>
              </a:rPr>
              <a:t> </a:t>
            </a:r>
            <a:r>
              <a:rPr lang="en-US" altLang="zh-TW" sz="1400" dirty="0">
                <a:solidFill>
                  <a:schemeClr val="tx1"/>
                </a:solidFill>
              </a:rPr>
              <a:t>average annual</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volatility,</a:t>
            </a:r>
            <a:r>
              <a:rPr lang="zh-TW" altLang="en-US" sz="1400" dirty="0">
                <a:solidFill>
                  <a:schemeClr val="tx1"/>
                </a:solidFill>
              </a:rPr>
              <a:t> </a:t>
            </a:r>
            <a:r>
              <a:rPr lang="en-US" altLang="zh-TW" sz="1400" dirty="0">
                <a:solidFill>
                  <a:schemeClr val="tx1"/>
                </a:solidFill>
              </a:rPr>
              <a:t>and</a:t>
            </a:r>
            <a:r>
              <a:rPr lang="zh-TW" altLang="en-US" sz="1400" dirty="0">
                <a:solidFill>
                  <a:schemeClr val="tx1"/>
                </a:solidFill>
              </a:rPr>
              <a:t> </a:t>
            </a:r>
            <a:r>
              <a:rPr lang="en-US" altLang="zh-TW" sz="1400" dirty="0">
                <a:solidFill>
                  <a:schemeClr val="tx1"/>
                </a:solidFill>
              </a:rPr>
              <a:t>Sharpe</a:t>
            </a:r>
            <a:r>
              <a:rPr lang="zh-TW" altLang="en-US" sz="1400" dirty="0">
                <a:solidFill>
                  <a:schemeClr val="tx1"/>
                </a:solidFill>
              </a:rPr>
              <a:t> </a:t>
            </a:r>
            <a:r>
              <a:rPr lang="en-US" altLang="zh-TW" sz="1400" dirty="0">
                <a:solidFill>
                  <a:schemeClr val="tx1"/>
                </a:solidFill>
              </a:rPr>
              <a:t>ratio</a:t>
            </a:r>
            <a:r>
              <a:rPr lang="zh-TW" altLang="en-US" sz="1400" dirty="0">
                <a:solidFill>
                  <a:schemeClr val="tx1"/>
                </a:solidFill>
              </a:rPr>
              <a:t> </a:t>
            </a:r>
            <a:r>
              <a:rPr lang="en-US" altLang="zh-TW" sz="1400" dirty="0">
                <a:solidFill>
                  <a:schemeClr val="tx1"/>
                </a:solidFill>
              </a:rPr>
              <a:t>for</a:t>
            </a:r>
            <a:r>
              <a:rPr lang="zh-TW" altLang="en-US" sz="1400" dirty="0">
                <a:solidFill>
                  <a:schemeClr val="tx1"/>
                </a:solidFill>
              </a:rPr>
              <a:t> </a:t>
            </a:r>
            <a:r>
              <a:rPr lang="en-US" altLang="zh-TW" sz="1400" dirty="0">
                <a:solidFill>
                  <a:schemeClr val="tx1"/>
                </a:solidFill>
              </a:rPr>
              <a:t>each</a:t>
            </a:r>
            <a:r>
              <a:rPr lang="zh-TW" altLang="en-US" sz="1400" dirty="0">
                <a:solidFill>
                  <a:schemeClr val="tx1"/>
                </a:solidFill>
              </a:rPr>
              <a:t> </a:t>
            </a:r>
            <a:r>
              <a:rPr lang="en-US" altLang="zh-TW" sz="1400" dirty="0">
                <a:solidFill>
                  <a:schemeClr val="tx1"/>
                </a:solidFill>
              </a:rPr>
              <a:t>of</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group. There’re also in total ten different groups (portfolios) in the graph, each of them are rebalanced on a monthly basis. We can see from the graph that group 1 has much higher return and Sharpe ratio compared to the others.</a:t>
            </a:r>
            <a:endParaRPr lang="en-US" sz="1400" dirty="0">
              <a:solidFill>
                <a:schemeClr val="tx1"/>
              </a:solidFill>
            </a:endParaRPr>
          </a:p>
        </p:txBody>
      </p:sp>
      <p:cxnSp>
        <p:nvCxnSpPr>
          <p:cNvPr id="6" name="Straight Arrow Connector 5">
            <a:extLst>
              <a:ext uri="{FF2B5EF4-FFF2-40B4-BE49-F238E27FC236}">
                <a16:creationId xmlns:a16="http://schemas.microsoft.com/office/drawing/2014/main" id="{8EA8C693-0D2D-4E42-A1B1-208F699EE190}"/>
              </a:ext>
            </a:extLst>
          </p:cNvPr>
          <p:cNvCxnSpPr>
            <a:cxnSpLocks/>
          </p:cNvCxnSpPr>
          <p:nvPr/>
        </p:nvCxnSpPr>
        <p:spPr>
          <a:xfrm>
            <a:off x="5427988" y="4604851"/>
            <a:ext cx="5120640" cy="210989"/>
          </a:xfrm>
          <a:prstGeom prst="straightConnector1">
            <a:avLst/>
          </a:prstGeom>
          <a:ln w="3175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4140328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Benchmark</a:t>
            </a:r>
            <a:r>
              <a:rPr lang="zh-TW" altLang="en-US" sz="2400" dirty="0"/>
              <a:t> </a:t>
            </a:r>
            <a:r>
              <a:rPr lang="en-US" altLang="zh-TW" sz="2400" dirty="0"/>
              <a:t>Portfolio</a:t>
            </a:r>
            <a:r>
              <a:rPr lang="zh-TW" altLang="en-US" sz="2400" dirty="0"/>
              <a:t> </a:t>
            </a:r>
            <a:r>
              <a:rPr lang="en-US" altLang="zh-TW" sz="2400" dirty="0"/>
              <a:t>-</a:t>
            </a:r>
            <a:r>
              <a:rPr lang="zh-TW" altLang="en-US" sz="2400" dirty="0"/>
              <a:t> </a:t>
            </a:r>
            <a:r>
              <a:rPr lang="en-US" altLang="zh-TW" sz="2400" dirty="0"/>
              <a:t>Size</a:t>
            </a:r>
            <a:endParaRPr lang="en-US" sz="2400" dirty="0"/>
          </a:p>
        </p:txBody>
      </p:sp>
      <p:pic>
        <p:nvPicPr>
          <p:cNvPr id="4" name="Picture 3">
            <a:extLst>
              <a:ext uri="{FF2B5EF4-FFF2-40B4-BE49-F238E27FC236}">
                <a16:creationId xmlns:a16="http://schemas.microsoft.com/office/drawing/2014/main" id="{D7340E90-0C04-9B4F-B327-332A755B5247}"/>
              </a:ext>
            </a:extLst>
          </p:cNvPr>
          <p:cNvPicPr>
            <a:picLocks noChangeAspect="1"/>
          </p:cNvPicPr>
          <p:nvPr/>
        </p:nvPicPr>
        <p:blipFill>
          <a:blip r:embed="rId2"/>
          <a:stretch>
            <a:fillRect/>
          </a:stretch>
        </p:blipFill>
        <p:spPr>
          <a:xfrm>
            <a:off x="4286500" y="1776407"/>
            <a:ext cx="6637532" cy="4495260"/>
          </a:xfrm>
          <a:prstGeom prst="rect">
            <a:avLst/>
          </a:prstGeom>
        </p:spPr>
      </p:pic>
      <p:sp>
        <p:nvSpPr>
          <p:cNvPr id="7" name="TextBox 6">
            <a:extLst>
              <a:ext uri="{FF2B5EF4-FFF2-40B4-BE49-F238E27FC236}">
                <a16:creationId xmlns:a16="http://schemas.microsoft.com/office/drawing/2014/main" id="{E53DEC4C-C70D-754F-9B38-AAA366D6140F}"/>
              </a:ext>
            </a:extLst>
          </p:cNvPr>
          <p:cNvSpPr txBox="1"/>
          <p:nvPr/>
        </p:nvSpPr>
        <p:spPr>
          <a:xfrm>
            <a:off x="4875066" y="1376297"/>
            <a:ext cx="5382768" cy="400110"/>
          </a:xfrm>
          <a:prstGeom prst="rect">
            <a:avLst/>
          </a:prstGeom>
          <a:noFill/>
        </p:spPr>
        <p:txBody>
          <a:bodyPr wrap="square" rtlCol="0">
            <a:spAutoFit/>
          </a:bodyPr>
          <a:lstStyle/>
          <a:p>
            <a:pPr algn="ctr"/>
            <a:r>
              <a:rPr lang="en-US" altLang="zh-TW" sz="2000" b="1" dirty="0"/>
              <a:t>Cumulative</a:t>
            </a:r>
            <a:r>
              <a:rPr lang="zh-TW" altLang="en-US" sz="2000" b="1" dirty="0"/>
              <a:t> </a:t>
            </a:r>
            <a:r>
              <a:rPr lang="en-US" altLang="zh-TW" sz="2000" b="1" dirty="0"/>
              <a:t>Return</a:t>
            </a:r>
            <a:r>
              <a:rPr lang="zh-TW" altLang="en-US" sz="2000" b="1" dirty="0"/>
              <a:t> </a:t>
            </a:r>
            <a:r>
              <a:rPr lang="en-US" altLang="zh-TW" sz="2000" b="1" dirty="0"/>
              <a:t>Comparison</a:t>
            </a:r>
            <a:endParaRPr lang="en-US" sz="2000" b="1" dirty="0"/>
          </a:p>
        </p:txBody>
      </p:sp>
      <p:sp>
        <p:nvSpPr>
          <p:cNvPr id="10" name="TextBox 9">
            <a:extLst>
              <a:ext uri="{FF2B5EF4-FFF2-40B4-BE49-F238E27FC236}">
                <a16:creationId xmlns:a16="http://schemas.microsoft.com/office/drawing/2014/main" id="{7ACCB2FD-63F1-6F4B-BC00-D8ED157D0BE5}"/>
              </a:ext>
            </a:extLst>
          </p:cNvPr>
          <p:cNvSpPr txBox="1"/>
          <p:nvPr/>
        </p:nvSpPr>
        <p:spPr>
          <a:xfrm>
            <a:off x="6437376" y="5977480"/>
            <a:ext cx="2743200" cy="369332"/>
          </a:xfrm>
          <a:prstGeom prst="rect">
            <a:avLst/>
          </a:prstGeom>
          <a:solidFill>
            <a:schemeClr val="bg1"/>
          </a:solidFill>
        </p:spPr>
        <p:txBody>
          <a:bodyPr wrap="square" rtlCol="0">
            <a:spAutoFit/>
          </a:bodyPr>
          <a:lstStyle/>
          <a:p>
            <a:r>
              <a:rPr lang="en-US" altLang="zh-TW" dirty="0"/>
              <a:t>1987-01-01</a:t>
            </a:r>
            <a:r>
              <a:rPr lang="zh-TW" altLang="en-US" dirty="0"/>
              <a:t> </a:t>
            </a:r>
            <a:r>
              <a:rPr lang="en-US" altLang="zh-TW" dirty="0"/>
              <a:t>~</a:t>
            </a:r>
            <a:r>
              <a:rPr lang="zh-TW" altLang="en-US" dirty="0"/>
              <a:t> </a:t>
            </a:r>
            <a:r>
              <a:rPr lang="en-US" altLang="zh-TW" dirty="0"/>
              <a:t>2016-12-31</a:t>
            </a:r>
            <a:endParaRPr lang="en-US" dirty="0"/>
          </a:p>
        </p:txBody>
      </p:sp>
      <p:sp>
        <p:nvSpPr>
          <p:cNvPr id="8" name="Round Single Corner Rectangle 7">
            <a:extLst>
              <a:ext uri="{FF2B5EF4-FFF2-40B4-BE49-F238E27FC236}">
                <a16:creationId xmlns:a16="http://schemas.microsoft.com/office/drawing/2014/main" id="{803EEDFB-3BA9-A042-B624-DCF9DDA1015F}"/>
              </a:ext>
            </a:extLst>
          </p:cNvPr>
          <p:cNvSpPr/>
          <p:nvPr/>
        </p:nvSpPr>
        <p:spPr>
          <a:xfrm>
            <a:off x="4023360" y="277880"/>
            <a:ext cx="7205472" cy="1124200"/>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cumulative</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1987</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2016</a:t>
            </a:r>
            <a:r>
              <a:rPr lang="zh-TW" altLang="en-US" sz="1400" dirty="0">
                <a:solidFill>
                  <a:schemeClr val="tx1"/>
                </a:solidFill>
              </a:rPr>
              <a:t> </a:t>
            </a:r>
            <a:r>
              <a:rPr lang="en-US" altLang="zh-TW" sz="1400" dirty="0">
                <a:solidFill>
                  <a:schemeClr val="tx1"/>
                </a:solidFill>
              </a:rPr>
              <a:t>if</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invest</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at</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beginning for each of the size group (portfolio).</a:t>
            </a:r>
            <a:r>
              <a:rPr lang="zh-TW" altLang="en-US" sz="1400" dirty="0">
                <a:solidFill>
                  <a:schemeClr val="tx1"/>
                </a:solidFill>
              </a:rPr>
              <a:t> </a:t>
            </a:r>
            <a:r>
              <a:rPr lang="en-US" altLang="zh-TW" sz="1400" dirty="0">
                <a:solidFill>
                  <a:schemeClr val="tx1"/>
                </a:solidFill>
              </a:rPr>
              <a:t>As</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can see</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if</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invest</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group</a:t>
            </a:r>
            <a:r>
              <a:rPr lang="zh-TW" altLang="en-US" sz="1400" dirty="0">
                <a:solidFill>
                  <a:schemeClr val="tx1"/>
                </a:solidFill>
              </a:rPr>
              <a:t> </a:t>
            </a:r>
            <a:r>
              <a:rPr lang="en-US" altLang="zh-TW" sz="1400" dirty="0">
                <a:solidFill>
                  <a:schemeClr val="tx1"/>
                </a:solidFill>
              </a:rPr>
              <a:t>10,</a:t>
            </a:r>
            <a:r>
              <a:rPr lang="zh-TW" altLang="en-US" sz="1400" dirty="0">
                <a:solidFill>
                  <a:schemeClr val="tx1"/>
                </a:solidFill>
              </a:rPr>
              <a:t> </a:t>
            </a:r>
            <a:r>
              <a:rPr lang="en-US" altLang="zh-TW" sz="1400" dirty="0">
                <a:solidFill>
                  <a:schemeClr val="tx1"/>
                </a:solidFill>
              </a:rPr>
              <a:t>which</a:t>
            </a:r>
            <a:r>
              <a:rPr lang="zh-TW" altLang="en-US" sz="1400" dirty="0">
                <a:solidFill>
                  <a:schemeClr val="tx1"/>
                </a:solidFill>
              </a:rPr>
              <a:t> </a:t>
            </a:r>
            <a:r>
              <a:rPr lang="en-US" altLang="zh-TW" sz="1400" dirty="0">
                <a:solidFill>
                  <a:schemeClr val="tx1"/>
                </a:solidFill>
              </a:rPr>
              <a:t>is</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light</a:t>
            </a:r>
            <a:r>
              <a:rPr lang="zh-TW" altLang="en-US" sz="1400" dirty="0">
                <a:solidFill>
                  <a:schemeClr val="tx1"/>
                </a:solidFill>
              </a:rPr>
              <a:t> </a:t>
            </a:r>
            <a:r>
              <a:rPr lang="en-US" altLang="zh-TW" sz="1400" dirty="0">
                <a:solidFill>
                  <a:schemeClr val="tx1"/>
                </a:solidFill>
              </a:rPr>
              <a:t>blue</a:t>
            </a:r>
            <a:r>
              <a:rPr lang="zh-TW" altLang="en-US" sz="1400" dirty="0">
                <a:solidFill>
                  <a:schemeClr val="tx1"/>
                </a:solidFill>
              </a:rPr>
              <a:t> </a:t>
            </a:r>
            <a:r>
              <a:rPr lang="en-US" altLang="zh-TW" sz="1400" dirty="0">
                <a:solidFill>
                  <a:schemeClr val="tx1"/>
                </a:solidFill>
              </a:rPr>
              <a:t>line,</a:t>
            </a:r>
            <a:r>
              <a:rPr lang="zh-TW" altLang="en-US" sz="1400" dirty="0">
                <a:solidFill>
                  <a:schemeClr val="tx1"/>
                </a:solidFill>
              </a:rPr>
              <a:t> </a:t>
            </a:r>
            <a:r>
              <a:rPr lang="en-US" altLang="zh-TW" sz="1400" dirty="0">
                <a:solidFill>
                  <a:schemeClr val="tx1"/>
                </a:solidFill>
              </a:rPr>
              <a:t>after</a:t>
            </a:r>
            <a:r>
              <a:rPr lang="zh-TW" altLang="en-US" sz="1400" dirty="0">
                <a:solidFill>
                  <a:schemeClr val="tx1"/>
                </a:solidFill>
              </a:rPr>
              <a:t> </a:t>
            </a:r>
            <a:r>
              <a:rPr lang="en-US" altLang="zh-TW" sz="1400" dirty="0">
                <a:solidFill>
                  <a:schemeClr val="tx1"/>
                </a:solidFill>
              </a:rPr>
              <a:t>30</a:t>
            </a:r>
            <a:r>
              <a:rPr lang="zh-TW" altLang="en-US" sz="1400" dirty="0">
                <a:solidFill>
                  <a:schemeClr val="tx1"/>
                </a:solidFill>
              </a:rPr>
              <a:t> </a:t>
            </a:r>
            <a:r>
              <a:rPr lang="en-US" altLang="zh-TW" sz="1400" dirty="0">
                <a:solidFill>
                  <a:schemeClr val="tx1"/>
                </a:solidFill>
              </a:rPr>
              <a:t>years</a:t>
            </a:r>
            <a:r>
              <a:rPr lang="zh-TW" altLang="en-US" sz="1400" dirty="0">
                <a:solidFill>
                  <a:schemeClr val="tx1"/>
                </a:solidFill>
              </a:rPr>
              <a:t> </a:t>
            </a:r>
            <a:r>
              <a:rPr lang="en-US" altLang="zh-TW" sz="1400" dirty="0">
                <a:solidFill>
                  <a:schemeClr val="tx1"/>
                </a:solidFill>
              </a:rPr>
              <a:t>our</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becomes</a:t>
            </a:r>
            <a:r>
              <a:rPr lang="zh-TW" altLang="en-US" sz="1400" dirty="0">
                <a:solidFill>
                  <a:schemeClr val="tx1"/>
                </a:solidFill>
              </a:rPr>
              <a:t> </a:t>
            </a:r>
            <a:r>
              <a:rPr lang="en-US" altLang="zh-TW" sz="1400" dirty="0">
                <a:solidFill>
                  <a:schemeClr val="tx1"/>
                </a:solidFill>
              </a:rPr>
              <a:t>over</a:t>
            </a:r>
            <a:r>
              <a:rPr lang="zh-TW" altLang="en-US" sz="1400" dirty="0">
                <a:solidFill>
                  <a:schemeClr val="tx1"/>
                </a:solidFill>
              </a:rPr>
              <a:t> </a:t>
            </a:r>
            <a:r>
              <a:rPr lang="en-US" altLang="zh-TW" sz="1400" dirty="0">
                <a:solidFill>
                  <a:schemeClr val="tx1"/>
                </a:solidFill>
              </a:rPr>
              <a:t>$220</a:t>
            </a:r>
            <a:r>
              <a:rPr lang="zh-TW" altLang="en-US" sz="1400" dirty="0">
                <a:solidFill>
                  <a:schemeClr val="tx1"/>
                </a:solidFill>
              </a:rPr>
              <a:t> </a:t>
            </a:r>
            <a:r>
              <a:rPr lang="en-US" altLang="zh-TW" sz="1400" dirty="0">
                <a:solidFill>
                  <a:schemeClr val="tx1"/>
                </a:solidFill>
              </a:rPr>
              <a:t>–</a:t>
            </a:r>
            <a:r>
              <a:rPr lang="zh-TW" altLang="en-US" sz="1400" dirty="0">
                <a:solidFill>
                  <a:schemeClr val="tx1"/>
                </a:solidFill>
              </a:rPr>
              <a:t> </a:t>
            </a:r>
            <a:r>
              <a:rPr lang="en-US" altLang="zh-TW" sz="1400" dirty="0">
                <a:solidFill>
                  <a:schemeClr val="tx1"/>
                </a:solidFill>
              </a:rPr>
              <a:t>which</a:t>
            </a:r>
            <a:r>
              <a:rPr lang="zh-TW" altLang="en-US" sz="1400" dirty="0">
                <a:solidFill>
                  <a:schemeClr val="tx1"/>
                </a:solidFill>
              </a:rPr>
              <a:t> </a:t>
            </a:r>
            <a:r>
              <a:rPr lang="en-US" altLang="zh-TW" sz="1400" dirty="0">
                <a:solidFill>
                  <a:schemeClr val="tx1"/>
                </a:solidFill>
              </a:rPr>
              <a:t>is</a:t>
            </a:r>
            <a:r>
              <a:rPr lang="zh-TW" altLang="en-US" sz="1400" dirty="0">
                <a:solidFill>
                  <a:schemeClr val="tx1"/>
                </a:solidFill>
              </a:rPr>
              <a:t> </a:t>
            </a:r>
            <a:r>
              <a:rPr lang="en-US" altLang="zh-TW" sz="1400" dirty="0">
                <a:solidFill>
                  <a:schemeClr val="tx1"/>
                </a:solidFill>
              </a:rPr>
              <a:t>a</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over</a:t>
            </a:r>
            <a:r>
              <a:rPr lang="zh-TW" altLang="en-US" sz="1400" dirty="0">
                <a:solidFill>
                  <a:schemeClr val="tx1"/>
                </a:solidFill>
              </a:rPr>
              <a:t> </a:t>
            </a:r>
            <a:r>
              <a:rPr lang="en-US" altLang="zh-TW" sz="1400" dirty="0">
                <a:solidFill>
                  <a:schemeClr val="tx1"/>
                </a:solidFill>
              </a:rPr>
              <a:t>22000%.</a:t>
            </a:r>
            <a:r>
              <a:rPr lang="zh-TW" altLang="en-US" sz="1400" dirty="0">
                <a:solidFill>
                  <a:schemeClr val="tx1"/>
                </a:solidFill>
              </a:rPr>
              <a:t> </a:t>
            </a:r>
            <a:r>
              <a:rPr lang="en-US" altLang="zh-TW" sz="1400" dirty="0">
                <a:solidFill>
                  <a:schemeClr val="tx1"/>
                </a:solidFill>
              </a:rPr>
              <a:t>The cumulative return of the second highest group is $25.</a:t>
            </a:r>
            <a:endParaRPr lang="en-US" sz="1400" dirty="0">
              <a:solidFill>
                <a:schemeClr val="tx1"/>
              </a:solidFill>
            </a:endParaRPr>
          </a:p>
        </p:txBody>
      </p:sp>
    </p:spTree>
    <p:extLst>
      <p:ext uri="{BB962C8B-B14F-4D97-AF65-F5344CB8AC3E}">
        <p14:creationId xmlns:p14="http://schemas.microsoft.com/office/powerpoint/2010/main" val="16554641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Benchmark</a:t>
            </a:r>
            <a:r>
              <a:rPr lang="zh-TW" altLang="en-US" sz="2400" dirty="0"/>
              <a:t> </a:t>
            </a:r>
            <a:r>
              <a:rPr lang="en-US" altLang="zh-TW" sz="2400" dirty="0"/>
              <a:t>Portfolio</a:t>
            </a:r>
            <a:r>
              <a:rPr lang="zh-TW" altLang="en-US" sz="2400" dirty="0"/>
              <a:t> </a:t>
            </a:r>
            <a:r>
              <a:rPr lang="en-US" altLang="zh-TW" sz="2400" dirty="0"/>
              <a:t>-</a:t>
            </a:r>
            <a:r>
              <a:rPr lang="zh-TW" altLang="en-US" sz="2400" dirty="0"/>
              <a:t> </a:t>
            </a:r>
            <a:r>
              <a:rPr lang="en-US" altLang="zh-TW" sz="2400" dirty="0"/>
              <a:t>Value</a:t>
            </a:r>
            <a:endParaRPr lang="en-US" sz="2400"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a:xfrm>
            <a:off x="3808308" y="864108"/>
            <a:ext cx="7315200" cy="5120640"/>
          </a:xfrm>
        </p:spPr>
        <p:txBody>
          <a:bodyPr/>
          <a:lstStyle/>
          <a:p>
            <a:r>
              <a:rPr lang="en-US" altLang="zh-TW" dirty="0"/>
              <a:t>Value is a signal that tries to capture how the ratio ”Book Equity / Market Equity” of the company affects the return of the stock. It is a signal that has been well-researched and proved working well in the past.</a:t>
            </a:r>
          </a:p>
          <a:p>
            <a:r>
              <a:rPr lang="en-US" altLang="zh-TW" dirty="0"/>
              <a:t>We will calculate the group (portfolio) performance from 1987-01-01 to 2016-12-31. </a:t>
            </a:r>
          </a:p>
          <a:p>
            <a:r>
              <a:rPr lang="en-US" altLang="zh-TW" dirty="0"/>
              <a:t>We will construct the portfolios by calculating each stock’s value and sort them into ten groups from small to large. The portfolios will be rebalanced on a monthly basis. We calculate portfolio return using value-weighted method.</a:t>
            </a:r>
          </a:p>
        </p:txBody>
      </p:sp>
    </p:spTree>
    <p:extLst>
      <p:ext uri="{BB962C8B-B14F-4D97-AF65-F5344CB8AC3E}">
        <p14:creationId xmlns:p14="http://schemas.microsoft.com/office/powerpoint/2010/main" val="10276257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Benchmark</a:t>
            </a:r>
            <a:r>
              <a:rPr lang="zh-TW" altLang="en-US" sz="2400" dirty="0"/>
              <a:t> </a:t>
            </a:r>
            <a:r>
              <a:rPr lang="en-US" altLang="zh-TW" sz="2400" dirty="0"/>
              <a:t>Portfolio</a:t>
            </a:r>
            <a:r>
              <a:rPr lang="zh-TW" altLang="en-US" sz="2400" dirty="0"/>
              <a:t> </a:t>
            </a:r>
            <a:r>
              <a:rPr lang="en-US" altLang="zh-TW" sz="2400" dirty="0"/>
              <a:t>-</a:t>
            </a:r>
            <a:r>
              <a:rPr lang="zh-TW" altLang="en-US" sz="2400" dirty="0"/>
              <a:t> </a:t>
            </a:r>
            <a:r>
              <a:rPr lang="en-US" altLang="zh-TW" sz="2400" dirty="0"/>
              <a:t>Value</a:t>
            </a:r>
            <a:endParaRPr lang="en-US" sz="2400" dirty="0"/>
          </a:p>
        </p:txBody>
      </p:sp>
      <p:pic>
        <p:nvPicPr>
          <p:cNvPr id="5" name="Picture 4">
            <a:extLst>
              <a:ext uri="{FF2B5EF4-FFF2-40B4-BE49-F238E27FC236}">
                <a16:creationId xmlns:a16="http://schemas.microsoft.com/office/drawing/2014/main" id="{A1DC470D-343A-7F46-9CE0-A9CC4C07E8AE}"/>
              </a:ext>
            </a:extLst>
          </p:cNvPr>
          <p:cNvPicPr>
            <a:picLocks noChangeAspect="1"/>
          </p:cNvPicPr>
          <p:nvPr/>
        </p:nvPicPr>
        <p:blipFill>
          <a:blip r:embed="rId2"/>
          <a:stretch>
            <a:fillRect/>
          </a:stretch>
        </p:blipFill>
        <p:spPr>
          <a:xfrm>
            <a:off x="4316984" y="1940336"/>
            <a:ext cx="6594855" cy="4355092"/>
          </a:xfrm>
          <a:prstGeom prst="rect">
            <a:avLst/>
          </a:prstGeom>
        </p:spPr>
      </p:pic>
      <p:sp>
        <p:nvSpPr>
          <p:cNvPr id="11" name="TextBox 10">
            <a:extLst>
              <a:ext uri="{FF2B5EF4-FFF2-40B4-BE49-F238E27FC236}">
                <a16:creationId xmlns:a16="http://schemas.microsoft.com/office/drawing/2014/main" id="{8343D106-C0B7-1E43-BD36-877C71561289}"/>
              </a:ext>
            </a:extLst>
          </p:cNvPr>
          <p:cNvSpPr txBox="1"/>
          <p:nvPr/>
        </p:nvSpPr>
        <p:spPr>
          <a:xfrm>
            <a:off x="5391412" y="1409542"/>
            <a:ext cx="4630411" cy="400110"/>
          </a:xfrm>
          <a:prstGeom prst="rect">
            <a:avLst/>
          </a:prstGeom>
          <a:noFill/>
        </p:spPr>
        <p:txBody>
          <a:bodyPr wrap="square" rtlCol="0">
            <a:spAutoFit/>
          </a:bodyPr>
          <a:lstStyle/>
          <a:p>
            <a:pPr algn="ctr"/>
            <a:r>
              <a:rPr lang="en-US" altLang="zh-TW" sz="2000" b="1" dirty="0"/>
              <a:t>Annual</a:t>
            </a:r>
            <a:r>
              <a:rPr lang="zh-TW" altLang="en-US" sz="2000" b="1" dirty="0"/>
              <a:t> </a:t>
            </a:r>
            <a:r>
              <a:rPr lang="en-US" altLang="zh-TW" sz="2000" b="1" dirty="0"/>
              <a:t>Performance</a:t>
            </a:r>
            <a:r>
              <a:rPr lang="zh-TW" altLang="en-US" sz="2000" b="1" dirty="0"/>
              <a:t> </a:t>
            </a:r>
            <a:r>
              <a:rPr lang="en-US" altLang="zh-TW" sz="2000" b="1" dirty="0"/>
              <a:t>Comparison</a:t>
            </a:r>
            <a:endParaRPr lang="en-US" sz="2000" b="1" dirty="0"/>
          </a:p>
        </p:txBody>
      </p:sp>
      <p:sp>
        <p:nvSpPr>
          <p:cNvPr id="6" name="Round Single Corner Rectangle 5">
            <a:extLst>
              <a:ext uri="{FF2B5EF4-FFF2-40B4-BE49-F238E27FC236}">
                <a16:creationId xmlns:a16="http://schemas.microsoft.com/office/drawing/2014/main" id="{309BF3F7-6EDF-3847-B4D6-8A31937CE47B}"/>
              </a:ext>
            </a:extLst>
          </p:cNvPr>
          <p:cNvSpPr/>
          <p:nvPr/>
        </p:nvSpPr>
        <p:spPr>
          <a:xfrm>
            <a:off x="4006088" y="275686"/>
            <a:ext cx="7539736" cy="975360"/>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how value will affect the</a:t>
            </a:r>
            <a:r>
              <a:rPr lang="zh-TW" altLang="en-US" sz="1400" dirty="0">
                <a:solidFill>
                  <a:schemeClr val="tx1"/>
                </a:solidFill>
              </a:rPr>
              <a:t> </a:t>
            </a:r>
            <a:r>
              <a:rPr lang="en-US" altLang="zh-TW" sz="1400" dirty="0">
                <a:solidFill>
                  <a:schemeClr val="tx1"/>
                </a:solidFill>
              </a:rPr>
              <a:t>average annual</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volatility,</a:t>
            </a:r>
            <a:r>
              <a:rPr lang="zh-TW" altLang="en-US" sz="1400" dirty="0">
                <a:solidFill>
                  <a:schemeClr val="tx1"/>
                </a:solidFill>
              </a:rPr>
              <a:t> </a:t>
            </a:r>
            <a:r>
              <a:rPr lang="en-US" altLang="zh-TW" sz="1400" dirty="0">
                <a:solidFill>
                  <a:schemeClr val="tx1"/>
                </a:solidFill>
              </a:rPr>
              <a:t>and</a:t>
            </a:r>
            <a:r>
              <a:rPr lang="zh-TW" altLang="en-US" sz="1400" dirty="0">
                <a:solidFill>
                  <a:schemeClr val="tx1"/>
                </a:solidFill>
              </a:rPr>
              <a:t> </a:t>
            </a:r>
            <a:r>
              <a:rPr lang="en-US" altLang="zh-TW" sz="1400" dirty="0">
                <a:solidFill>
                  <a:schemeClr val="tx1"/>
                </a:solidFill>
              </a:rPr>
              <a:t>Sharpe</a:t>
            </a:r>
            <a:r>
              <a:rPr lang="zh-TW" altLang="en-US" sz="1400" dirty="0">
                <a:solidFill>
                  <a:schemeClr val="tx1"/>
                </a:solidFill>
              </a:rPr>
              <a:t> </a:t>
            </a:r>
            <a:r>
              <a:rPr lang="en-US" altLang="zh-TW" sz="1400" dirty="0">
                <a:solidFill>
                  <a:schemeClr val="tx1"/>
                </a:solidFill>
              </a:rPr>
              <a:t>ratio</a:t>
            </a:r>
            <a:r>
              <a:rPr lang="zh-TW" altLang="en-US" sz="1400" dirty="0">
                <a:solidFill>
                  <a:schemeClr val="tx1"/>
                </a:solidFill>
              </a:rPr>
              <a:t> </a:t>
            </a:r>
            <a:r>
              <a:rPr lang="en-US" altLang="zh-TW" sz="1400" dirty="0">
                <a:solidFill>
                  <a:schemeClr val="tx1"/>
                </a:solidFill>
              </a:rPr>
              <a:t>for</a:t>
            </a:r>
            <a:r>
              <a:rPr lang="zh-TW" altLang="en-US" sz="1400" dirty="0">
                <a:solidFill>
                  <a:schemeClr val="tx1"/>
                </a:solidFill>
              </a:rPr>
              <a:t> </a:t>
            </a:r>
            <a:r>
              <a:rPr lang="en-US" altLang="zh-TW" sz="1400" dirty="0">
                <a:solidFill>
                  <a:schemeClr val="tx1"/>
                </a:solidFill>
              </a:rPr>
              <a:t>each</a:t>
            </a:r>
            <a:r>
              <a:rPr lang="zh-TW" altLang="en-US" sz="1400" dirty="0">
                <a:solidFill>
                  <a:schemeClr val="tx1"/>
                </a:solidFill>
              </a:rPr>
              <a:t> </a:t>
            </a:r>
            <a:r>
              <a:rPr lang="en-US" altLang="zh-TW" sz="1400" dirty="0">
                <a:solidFill>
                  <a:schemeClr val="tx1"/>
                </a:solidFill>
              </a:rPr>
              <a:t>of</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group. There’re also in total ten different groups (portfolios) in the graph, each of them are rebalanced on a monthly basis. We can see from the graph that group 10 has much higher return but at the same time high volatility compared to the others.</a:t>
            </a:r>
            <a:endParaRPr lang="en-US" sz="1400" dirty="0">
              <a:solidFill>
                <a:schemeClr val="tx1"/>
              </a:solidFill>
            </a:endParaRPr>
          </a:p>
        </p:txBody>
      </p:sp>
      <p:cxnSp>
        <p:nvCxnSpPr>
          <p:cNvPr id="7" name="Straight Arrow Connector 6">
            <a:extLst>
              <a:ext uri="{FF2B5EF4-FFF2-40B4-BE49-F238E27FC236}">
                <a16:creationId xmlns:a16="http://schemas.microsoft.com/office/drawing/2014/main" id="{3D6D6833-68F8-CB47-B77E-9E7391E7E163}"/>
              </a:ext>
            </a:extLst>
          </p:cNvPr>
          <p:cNvCxnSpPr>
            <a:cxnSpLocks/>
          </p:cNvCxnSpPr>
          <p:nvPr/>
        </p:nvCxnSpPr>
        <p:spPr>
          <a:xfrm flipV="1">
            <a:off x="5427988" y="4181856"/>
            <a:ext cx="4874252" cy="422995"/>
          </a:xfrm>
          <a:prstGeom prst="straightConnector1">
            <a:avLst/>
          </a:prstGeom>
          <a:ln w="3175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1697529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altLang="zh-TW" dirty="0"/>
              <a:t>Research</a:t>
            </a:r>
            <a:r>
              <a:rPr lang="zh-TW" altLang="en-US" dirty="0"/>
              <a:t> </a:t>
            </a:r>
            <a:r>
              <a:rPr lang="en-US" altLang="zh-TW" dirty="0"/>
              <a:t>Motivation</a:t>
            </a:r>
            <a:endParaRPr lang="en-US"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p:txBody>
          <a:bodyPr>
            <a:normAutofit/>
          </a:bodyPr>
          <a:lstStyle/>
          <a:p>
            <a:r>
              <a:rPr lang="en-US" altLang="zh-TW" dirty="0"/>
              <a:t>The</a:t>
            </a:r>
            <a:r>
              <a:rPr lang="zh-TW" altLang="en-US" dirty="0"/>
              <a:t> </a:t>
            </a:r>
            <a:r>
              <a:rPr lang="en-US" altLang="zh-TW" dirty="0"/>
              <a:t>purpose</a:t>
            </a:r>
            <a:r>
              <a:rPr lang="zh-TW" altLang="en-US" dirty="0"/>
              <a:t> </a:t>
            </a:r>
            <a:r>
              <a:rPr lang="en-US" altLang="zh-TW" dirty="0"/>
              <a:t>of</a:t>
            </a:r>
            <a:r>
              <a:rPr lang="zh-TW" altLang="en-US" dirty="0"/>
              <a:t> </a:t>
            </a:r>
            <a:r>
              <a:rPr lang="en-US" altLang="zh-TW" dirty="0"/>
              <a:t>the</a:t>
            </a:r>
            <a:r>
              <a:rPr lang="zh-TW" altLang="en-US" dirty="0"/>
              <a:t> </a:t>
            </a:r>
            <a:r>
              <a:rPr lang="en-US" altLang="zh-TW" dirty="0"/>
              <a:t>project</a:t>
            </a:r>
            <a:r>
              <a:rPr lang="zh-TW" altLang="en-US" dirty="0"/>
              <a:t> </a:t>
            </a:r>
            <a:r>
              <a:rPr lang="en-US" altLang="zh-TW" dirty="0"/>
              <a:t>is</a:t>
            </a:r>
            <a:r>
              <a:rPr lang="zh-TW" altLang="en-US" dirty="0"/>
              <a:t> </a:t>
            </a:r>
            <a:r>
              <a:rPr lang="en-US" altLang="zh-TW" dirty="0"/>
              <a:t>to</a:t>
            </a:r>
            <a:r>
              <a:rPr lang="zh-TW" altLang="en-US" dirty="0"/>
              <a:t> </a:t>
            </a:r>
            <a:r>
              <a:rPr lang="en-US" altLang="zh-TW" dirty="0"/>
              <a:t>synthesize</a:t>
            </a:r>
            <a:r>
              <a:rPr lang="zh-TW" altLang="en-US" dirty="0"/>
              <a:t> </a:t>
            </a:r>
            <a:r>
              <a:rPr lang="en-US" altLang="zh-TW" dirty="0"/>
              <a:t>the</a:t>
            </a:r>
            <a:r>
              <a:rPr lang="zh-TW" altLang="en-US" dirty="0"/>
              <a:t> </a:t>
            </a:r>
            <a:r>
              <a:rPr lang="en-US" altLang="zh-TW" dirty="0"/>
              <a:t>field</a:t>
            </a:r>
            <a:r>
              <a:rPr lang="zh-TW" altLang="en-US" dirty="0"/>
              <a:t> </a:t>
            </a:r>
            <a:r>
              <a:rPr lang="en-US" altLang="zh-TW" dirty="0"/>
              <a:t>of</a:t>
            </a:r>
            <a:r>
              <a:rPr lang="zh-TW" altLang="en-US" dirty="0"/>
              <a:t> </a:t>
            </a:r>
            <a:r>
              <a:rPr lang="en-US" altLang="zh-TW" dirty="0"/>
              <a:t>machine</a:t>
            </a:r>
            <a:r>
              <a:rPr lang="zh-TW" altLang="en-US" dirty="0"/>
              <a:t> </a:t>
            </a:r>
            <a:r>
              <a:rPr lang="en-US" altLang="zh-TW" dirty="0"/>
              <a:t>learning</a:t>
            </a:r>
            <a:r>
              <a:rPr lang="zh-TW" altLang="en-US" dirty="0"/>
              <a:t> </a:t>
            </a:r>
            <a:r>
              <a:rPr lang="en-US" altLang="zh-TW" dirty="0"/>
              <a:t>with</a:t>
            </a:r>
            <a:r>
              <a:rPr lang="zh-TW" altLang="en-US" dirty="0"/>
              <a:t> </a:t>
            </a:r>
            <a:r>
              <a:rPr lang="en-US" altLang="zh-TW" dirty="0"/>
              <a:t>the</a:t>
            </a:r>
            <a:r>
              <a:rPr lang="zh-TW" altLang="en-US" dirty="0"/>
              <a:t> </a:t>
            </a:r>
            <a:r>
              <a:rPr lang="en-US" altLang="zh-TW" dirty="0"/>
              <a:t>canonical</a:t>
            </a:r>
            <a:r>
              <a:rPr lang="zh-TW" altLang="en-US" dirty="0"/>
              <a:t> </a:t>
            </a:r>
            <a:r>
              <a:rPr lang="en-US" altLang="zh-TW" dirty="0"/>
              <a:t>problem</a:t>
            </a:r>
            <a:r>
              <a:rPr lang="zh-TW" altLang="en-US" dirty="0"/>
              <a:t> </a:t>
            </a:r>
            <a:r>
              <a:rPr lang="en-US" altLang="zh-TW" dirty="0"/>
              <a:t>of</a:t>
            </a:r>
            <a:r>
              <a:rPr lang="zh-TW" altLang="en-US" dirty="0"/>
              <a:t> </a:t>
            </a:r>
            <a:r>
              <a:rPr lang="en-US" altLang="zh-TW" dirty="0"/>
              <a:t>asset</a:t>
            </a:r>
            <a:r>
              <a:rPr lang="zh-TW" altLang="en-US" dirty="0"/>
              <a:t> </a:t>
            </a:r>
            <a:r>
              <a:rPr lang="en-US" altLang="zh-TW" dirty="0"/>
              <a:t>pricing:</a:t>
            </a:r>
            <a:r>
              <a:rPr lang="zh-TW" altLang="en-US" dirty="0"/>
              <a:t> </a:t>
            </a:r>
            <a:r>
              <a:rPr lang="en-US" altLang="zh-TW" dirty="0"/>
              <a:t>measuring</a:t>
            </a:r>
            <a:r>
              <a:rPr lang="zh-TW" altLang="en-US" dirty="0"/>
              <a:t> </a:t>
            </a:r>
            <a:r>
              <a:rPr lang="en-US" altLang="zh-TW" dirty="0"/>
              <a:t>asset</a:t>
            </a:r>
            <a:r>
              <a:rPr lang="zh-TW" altLang="en-US" dirty="0"/>
              <a:t> </a:t>
            </a:r>
            <a:r>
              <a:rPr lang="en-US" altLang="zh-TW" dirty="0"/>
              <a:t>risk</a:t>
            </a:r>
            <a:r>
              <a:rPr lang="zh-TW" altLang="en-US" dirty="0"/>
              <a:t> </a:t>
            </a:r>
            <a:r>
              <a:rPr lang="en-US" altLang="zh-TW" dirty="0"/>
              <a:t>premia. In another words, we will perform a comparative analysis of methods in the machine learning repertoire to make cross section and time-series stock returns predictions.</a:t>
            </a:r>
          </a:p>
          <a:p>
            <a:r>
              <a:rPr lang="en-US" altLang="zh-TW" dirty="0"/>
              <a:t>In a more simplified interpretation, the project is trying to combine a large set of signals and predict stock return using machine learning algorithms on a monthly basis. With the models we built, we then construct a long/short portfolio and back-test to see how our portfolio works.</a:t>
            </a:r>
          </a:p>
          <a:p>
            <a:endParaRPr lang="en-US" altLang="zh-TW" dirty="0"/>
          </a:p>
          <a:p>
            <a:endParaRPr lang="en-US" dirty="0"/>
          </a:p>
        </p:txBody>
      </p:sp>
    </p:spTree>
    <p:extLst>
      <p:ext uri="{BB962C8B-B14F-4D97-AF65-F5344CB8AC3E}">
        <p14:creationId xmlns:p14="http://schemas.microsoft.com/office/powerpoint/2010/main" val="14219205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Benchmark</a:t>
            </a:r>
            <a:r>
              <a:rPr lang="zh-TW" altLang="en-US" sz="2400" dirty="0"/>
              <a:t> </a:t>
            </a:r>
            <a:r>
              <a:rPr lang="en-US" altLang="zh-TW" sz="2400" dirty="0"/>
              <a:t>Portfolio</a:t>
            </a:r>
            <a:r>
              <a:rPr lang="zh-TW" altLang="en-US" sz="2400" dirty="0"/>
              <a:t> </a:t>
            </a:r>
            <a:r>
              <a:rPr lang="en-US" altLang="zh-TW" sz="2400" dirty="0"/>
              <a:t>-</a:t>
            </a:r>
            <a:r>
              <a:rPr lang="zh-TW" altLang="en-US" sz="2400" dirty="0"/>
              <a:t> </a:t>
            </a:r>
            <a:r>
              <a:rPr lang="en-US" altLang="zh-TW" sz="2400" dirty="0"/>
              <a:t>Value</a:t>
            </a:r>
            <a:endParaRPr lang="en-US" sz="2400" dirty="0"/>
          </a:p>
        </p:txBody>
      </p:sp>
      <p:pic>
        <p:nvPicPr>
          <p:cNvPr id="6" name="Picture 5">
            <a:extLst>
              <a:ext uri="{FF2B5EF4-FFF2-40B4-BE49-F238E27FC236}">
                <a16:creationId xmlns:a16="http://schemas.microsoft.com/office/drawing/2014/main" id="{5CC3D8FA-E549-7748-A3A1-76D442E463B2}"/>
              </a:ext>
            </a:extLst>
          </p:cNvPr>
          <p:cNvPicPr>
            <a:picLocks noChangeAspect="1"/>
          </p:cNvPicPr>
          <p:nvPr/>
        </p:nvPicPr>
        <p:blipFill>
          <a:blip r:embed="rId2"/>
          <a:stretch>
            <a:fillRect/>
          </a:stretch>
        </p:blipFill>
        <p:spPr>
          <a:xfrm>
            <a:off x="4237730" y="1660285"/>
            <a:ext cx="6686092" cy="4601182"/>
          </a:xfrm>
          <a:prstGeom prst="rect">
            <a:avLst/>
          </a:prstGeom>
        </p:spPr>
      </p:pic>
      <p:sp>
        <p:nvSpPr>
          <p:cNvPr id="10" name="TextBox 9">
            <a:extLst>
              <a:ext uri="{FF2B5EF4-FFF2-40B4-BE49-F238E27FC236}">
                <a16:creationId xmlns:a16="http://schemas.microsoft.com/office/drawing/2014/main" id="{0C438600-33C0-4444-A3CF-1A655AEB5B3E}"/>
              </a:ext>
            </a:extLst>
          </p:cNvPr>
          <p:cNvSpPr txBox="1"/>
          <p:nvPr/>
        </p:nvSpPr>
        <p:spPr>
          <a:xfrm>
            <a:off x="4875066" y="1290953"/>
            <a:ext cx="5382768" cy="400110"/>
          </a:xfrm>
          <a:prstGeom prst="rect">
            <a:avLst/>
          </a:prstGeom>
          <a:noFill/>
        </p:spPr>
        <p:txBody>
          <a:bodyPr wrap="square" rtlCol="0">
            <a:spAutoFit/>
          </a:bodyPr>
          <a:lstStyle/>
          <a:p>
            <a:pPr algn="ctr"/>
            <a:r>
              <a:rPr lang="en-US" altLang="zh-TW" sz="2000" b="1" dirty="0"/>
              <a:t>Cumulative</a:t>
            </a:r>
            <a:r>
              <a:rPr lang="zh-TW" altLang="en-US" sz="2000" b="1" dirty="0"/>
              <a:t> </a:t>
            </a:r>
            <a:r>
              <a:rPr lang="en-US" altLang="zh-TW" sz="2000" b="1" dirty="0"/>
              <a:t>Return</a:t>
            </a:r>
            <a:r>
              <a:rPr lang="zh-TW" altLang="en-US" sz="2000" b="1" dirty="0"/>
              <a:t> </a:t>
            </a:r>
            <a:r>
              <a:rPr lang="en-US" altLang="zh-TW" sz="2000" b="1" dirty="0"/>
              <a:t>Comparison</a:t>
            </a:r>
            <a:endParaRPr lang="en-US" sz="2000" b="1" dirty="0"/>
          </a:p>
        </p:txBody>
      </p:sp>
      <p:sp>
        <p:nvSpPr>
          <p:cNvPr id="11" name="TextBox 10">
            <a:extLst>
              <a:ext uri="{FF2B5EF4-FFF2-40B4-BE49-F238E27FC236}">
                <a16:creationId xmlns:a16="http://schemas.microsoft.com/office/drawing/2014/main" id="{2C37F0C8-C2C8-4744-BD1F-79499AD5E983}"/>
              </a:ext>
            </a:extLst>
          </p:cNvPr>
          <p:cNvSpPr txBox="1"/>
          <p:nvPr/>
        </p:nvSpPr>
        <p:spPr>
          <a:xfrm>
            <a:off x="6437376" y="5892136"/>
            <a:ext cx="2743200" cy="369332"/>
          </a:xfrm>
          <a:prstGeom prst="rect">
            <a:avLst/>
          </a:prstGeom>
          <a:solidFill>
            <a:schemeClr val="bg1"/>
          </a:solidFill>
        </p:spPr>
        <p:txBody>
          <a:bodyPr wrap="square" rtlCol="0">
            <a:spAutoFit/>
          </a:bodyPr>
          <a:lstStyle/>
          <a:p>
            <a:r>
              <a:rPr lang="en-US" altLang="zh-TW" dirty="0"/>
              <a:t>1987-01-01</a:t>
            </a:r>
            <a:r>
              <a:rPr lang="zh-TW" altLang="en-US" dirty="0"/>
              <a:t> </a:t>
            </a:r>
            <a:r>
              <a:rPr lang="en-US" altLang="zh-TW" dirty="0"/>
              <a:t>~</a:t>
            </a:r>
            <a:r>
              <a:rPr lang="zh-TW" altLang="en-US" dirty="0"/>
              <a:t> </a:t>
            </a:r>
            <a:r>
              <a:rPr lang="en-US" altLang="zh-TW" dirty="0"/>
              <a:t>2016-12-31</a:t>
            </a:r>
            <a:endParaRPr lang="en-US" dirty="0"/>
          </a:p>
        </p:txBody>
      </p:sp>
      <p:sp>
        <p:nvSpPr>
          <p:cNvPr id="7" name="Round Single Corner Rectangle 6">
            <a:extLst>
              <a:ext uri="{FF2B5EF4-FFF2-40B4-BE49-F238E27FC236}">
                <a16:creationId xmlns:a16="http://schemas.microsoft.com/office/drawing/2014/main" id="{E9BB0B65-7D2B-DD4C-89BC-765CAD10566F}"/>
              </a:ext>
            </a:extLst>
          </p:cNvPr>
          <p:cNvSpPr/>
          <p:nvPr/>
        </p:nvSpPr>
        <p:spPr>
          <a:xfrm>
            <a:off x="4023360" y="180344"/>
            <a:ext cx="7205472" cy="1110608"/>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cumulative</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1987</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2016</a:t>
            </a:r>
            <a:r>
              <a:rPr lang="zh-TW" altLang="en-US" sz="1400" dirty="0">
                <a:solidFill>
                  <a:schemeClr val="tx1"/>
                </a:solidFill>
              </a:rPr>
              <a:t> </a:t>
            </a:r>
            <a:r>
              <a:rPr lang="en-US" altLang="zh-TW" sz="1400" dirty="0">
                <a:solidFill>
                  <a:schemeClr val="tx1"/>
                </a:solidFill>
              </a:rPr>
              <a:t>if</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invest</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at</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beginning for each of the value group (portfolio).</a:t>
            </a:r>
            <a:r>
              <a:rPr lang="zh-TW" altLang="en-US" sz="1400" dirty="0">
                <a:solidFill>
                  <a:schemeClr val="tx1"/>
                </a:solidFill>
              </a:rPr>
              <a:t> </a:t>
            </a:r>
            <a:r>
              <a:rPr lang="en-US" altLang="zh-TW" sz="1400" dirty="0">
                <a:solidFill>
                  <a:schemeClr val="tx1"/>
                </a:solidFill>
              </a:rPr>
              <a:t>As</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can see</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if</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invest</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group</a:t>
            </a:r>
            <a:r>
              <a:rPr lang="zh-TW" altLang="en-US" sz="1400" dirty="0">
                <a:solidFill>
                  <a:schemeClr val="tx1"/>
                </a:solidFill>
              </a:rPr>
              <a:t> </a:t>
            </a:r>
            <a:r>
              <a:rPr lang="en-US" altLang="zh-TW" sz="1400" dirty="0">
                <a:solidFill>
                  <a:schemeClr val="tx1"/>
                </a:solidFill>
              </a:rPr>
              <a:t>10,</a:t>
            </a:r>
            <a:r>
              <a:rPr lang="zh-TW" altLang="en-US" sz="1400" dirty="0">
                <a:solidFill>
                  <a:schemeClr val="tx1"/>
                </a:solidFill>
              </a:rPr>
              <a:t> </a:t>
            </a:r>
            <a:r>
              <a:rPr lang="en-US" altLang="zh-TW" sz="1400" dirty="0">
                <a:solidFill>
                  <a:schemeClr val="tx1"/>
                </a:solidFill>
              </a:rPr>
              <a:t>which</a:t>
            </a:r>
            <a:r>
              <a:rPr lang="zh-TW" altLang="en-US" sz="1400" dirty="0">
                <a:solidFill>
                  <a:schemeClr val="tx1"/>
                </a:solidFill>
              </a:rPr>
              <a:t> </a:t>
            </a:r>
            <a:r>
              <a:rPr lang="en-US" altLang="zh-TW" sz="1400" dirty="0">
                <a:solidFill>
                  <a:schemeClr val="tx1"/>
                </a:solidFill>
              </a:rPr>
              <a:t>is</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light</a:t>
            </a:r>
            <a:r>
              <a:rPr lang="zh-TW" altLang="en-US" sz="1400" dirty="0">
                <a:solidFill>
                  <a:schemeClr val="tx1"/>
                </a:solidFill>
              </a:rPr>
              <a:t> </a:t>
            </a:r>
            <a:r>
              <a:rPr lang="en-US" altLang="zh-TW" sz="1400" dirty="0">
                <a:solidFill>
                  <a:schemeClr val="tx1"/>
                </a:solidFill>
              </a:rPr>
              <a:t>blue</a:t>
            </a:r>
            <a:r>
              <a:rPr lang="zh-TW" altLang="en-US" sz="1400" dirty="0">
                <a:solidFill>
                  <a:schemeClr val="tx1"/>
                </a:solidFill>
              </a:rPr>
              <a:t> </a:t>
            </a:r>
            <a:r>
              <a:rPr lang="en-US" altLang="zh-TW" sz="1400" dirty="0">
                <a:solidFill>
                  <a:schemeClr val="tx1"/>
                </a:solidFill>
              </a:rPr>
              <a:t>line,</a:t>
            </a:r>
            <a:r>
              <a:rPr lang="zh-TW" altLang="en-US" sz="1400" dirty="0">
                <a:solidFill>
                  <a:schemeClr val="tx1"/>
                </a:solidFill>
              </a:rPr>
              <a:t> </a:t>
            </a:r>
            <a:r>
              <a:rPr lang="en-US" altLang="zh-TW" sz="1400" dirty="0">
                <a:solidFill>
                  <a:schemeClr val="tx1"/>
                </a:solidFill>
              </a:rPr>
              <a:t>after</a:t>
            </a:r>
            <a:r>
              <a:rPr lang="zh-TW" altLang="en-US" sz="1400" dirty="0">
                <a:solidFill>
                  <a:schemeClr val="tx1"/>
                </a:solidFill>
              </a:rPr>
              <a:t> </a:t>
            </a:r>
            <a:r>
              <a:rPr lang="en-US" altLang="zh-TW" sz="1400" dirty="0">
                <a:solidFill>
                  <a:schemeClr val="tx1"/>
                </a:solidFill>
              </a:rPr>
              <a:t>30</a:t>
            </a:r>
            <a:r>
              <a:rPr lang="zh-TW" altLang="en-US" sz="1400" dirty="0">
                <a:solidFill>
                  <a:schemeClr val="tx1"/>
                </a:solidFill>
              </a:rPr>
              <a:t> </a:t>
            </a:r>
            <a:r>
              <a:rPr lang="en-US" altLang="zh-TW" sz="1400" dirty="0">
                <a:solidFill>
                  <a:schemeClr val="tx1"/>
                </a:solidFill>
              </a:rPr>
              <a:t>years</a:t>
            </a:r>
            <a:r>
              <a:rPr lang="zh-TW" altLang="en-US" sz="1400" dirty="0">
                <a:solidFill>
                  <a:schemeClr val="tx1"/>
                </a:solidFill>
              </a:rPr>
              <a:t> </a:t>
            </a:r>
            <a:r>
              <a:rPr lang="en-US" altLang="zh-TW" sz="1400" dirty="0">
                <a:solidFill>
                  <a:schemeClr val="tx1"/>
                </a:solidFill>
              </a:rPr>
              <a:t>our</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becomes</a:t>
            </a:r>
            <a:r>
              <a:rPr lang="zh-TW" altLang="en-US" sz="1400" dirty="0">
                <a:solidFill>
                  <a:schemeClr val="tx1"/>
                </a:solidFill>
              </a:rPr>
              <a:t> </a:t>
            </a:r>
            <a:r>
              <a:rPr lang="en-US" altLang="zh-TW" sz="1400" dirty="0">
                <a:solidFill>
                  <a:schemeClr val="tx1"/>
                </a:solidFill>
              </a:rPr>
              <a:t>over</a:t>
            </a:r>
            <a:r>
              <a:rPr lang="zh-TW" altLang="en-US" sz="1400" dirty="0">
                <a:solidFill>
                  <a:schemeClr val="tx1"/>
                </a:solidFill>
              </a:rPr>
              <a:t> </a:t>
            </a:r>
            <a:r>
              <a:rPr lang="en-US" altLang="zh-TW" sz="1400" dirty="0">
                <a:solidFill>
                  <a:schemeClr val="tx1"/>
                </a:solidFill>
              </a:rPr>
              <a:t>$40</a:t>
            </a:r>
            <a:r>
              <a:rPr lang="zh-TW" altLang="en-US" sz="1400" dirty="0">
                <a:solidFill>
                  <a:schemeClr val="tx1"/>
                </a:solidFill>
              </a:rPr>
              <a:t> </a:t>
            </a:r>
            <a:r>
              <a:rPr lang="en-US" altLang="zh-TW" sz="1400" dirty="0">
                <a:solidFill>
                  <a:schemeClr val="tx1"/>
                </a:solidFill>
              </a:rPr>
              <a:t>–</a:t>
            </a:r>
            <a:r>
              <a:rPr lang="zh-TW" altLang="en-US" sz="1400" dirty="0">
                <a:solidFill>
                  <a:schemeClr val="tx1"/>
                </a:solidFill>
              </a:rPr>
              <a:t> </a:t>
            </a:r>
            <a:r>
              <a:rPr lang="en-US" altLang="zh-TW" sz="1400" dirty="0">
                <a:solidFill>
                  <a:schemeClr val="tx1"/>
                </a:solidFill>
              </a:rPr>
              <a:t>which</a:t>
            </a:r>
            <a:r>
              <a:rPr lang="zh-TW" altLang="en-US" sz="1400" dirty="0">
                <a:solidFill>
                  <a:schemeClr val="tx1"/>
                </a:solidFill>
              </a:rPr>
              <a:t> </a:t>
            </a:r>
            <a:r>
              <a:rPr lang="en-US" altLang="zh-TW" sz="1400" dirty="0">
                <a:solidFill>
                  <a:schemeClr val="tx1"/>
                </a:solidFill>
              </a:rPr>
              <a:t>is</a:t>
            </a:r>
            <a:r>
              <a:rPr lang="zh-TW" altLang="en-US" sz="1400" dirty="0">
                <a:solidFill>
                  <a:schemeClr val="tx1"/>
                </a:solidFill>
              </a:rPr>
              <a:t> </a:t>
            </a:r>
            <a:r>
              <a:rPr lang="en-US" altLang="zh-TW" sz="1400" dirty="0">
                <a:solidFill>
                  <a:schemeClr val="tx1"/>
                </a:solidFill>
              </a:rPr>
              <a:t>a</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over</a:t>
            </a:r>
            <a:r>
              <a:rPr lang="zh-TW" altLang="en-US" sz="1400" dirty="0">
                <a:solidFill>
                  <a:schemeClr val="tx1"/>
                </a:solidFill>
              </a:rPr>
              <a:t> </a:t>
            </a:r>
            <a:r>
              <a:rPr lang="en-US" altLang="zh-TW" sz="1400" dirty="0">
                <a:solidFill>
                  <a:schemeClr val="tx1"/>
                </a:solidFill>
              </a:rPr>
              <a:t>4000%.</a:t>
            </a:r>
            <a:endParaRPr lang="en-US" sz="1400" dirty="0">
              <a:solidFill>
                <a:schemeClr val="tx1"/>
              </a:solidFill>
            </a:endParaRPr>
          </a:p>
        </p:txBody>
      </p:sp>
    </p:spTree>
    <p:extLst>
      <p:ext uri="{BB962C8B-B14F-4D97-AF65-F5344CB8AC3E}">
        <p14:creationId xmlns:p14="http://schemas.microsoft.com/office/powerpoint/2010/main" val="9794816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altLang="zh-TW" dirty="0"/>
              <a:t>Our Machine Learning Portfolios</a:t>
            </a:r>
            <a:endParaRPr lang="en-US"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a:xfrm>
            <a:off x="3844884" y="1123837"/>
            <a:ext cx="7315200" cy="5120640"/>
          </a:xfrm>
        </p:spPr>
        <p:txBody>
          <a:bodyPr/>
          <a:lstStyle/>
          <a:p>
            <a:r>
              <a:rPr lang="en-US" altLang="zh-TW" dirty="0"/>
              <a:t>After building up the benchmark portfolios, now we’re going to train our machine learning models to make predictions and build our</a:t>
            </a:r>
            <a:r>
              <a:rPr lang="zh-TW" altLang="en-US" dirty="0"/>
              <a:t> </a:t>
            </a:r>
            <a:r>
              <a:rPr lang="en-US" altLang="zh-TW" dirty="0"/>
              <a:t>own</a:t>
            </a:r>
            <a:r>
              <a:rPr lang="zh-TW" altLang="en-US" dirty="0"/>
              <a:t> </a:t>
            </a:r>
            <a:r>
              <a:rPr lang="en-US" altLang="zh-TW" dirty="0"/>
              <a:t>group (portfolios).</a:t>
            </a:r>
          </a:p>
          <a:p>
            <a:r>
              <a:rPr lang="en-US" altLang="zh-TW" dirty="0"/>
              <a:t>In the following pages, we will only show portfolios constructed using random forest model and gradient-boosted model, since these two are performing the best among all the models.</a:t>
            </a:r>
          </a:p>
          <a:p>
            <a:r>
              <a:rPr lang="en-US" altLang="zh-TW" dirty="0"/>
              <a:t>With the same methodology as the previous portfolios, we are going to use information until time “t” and realize the portfolio at “t + 1” based on the predictions for each of the stock. All the portfolios are rebalanced on a monthly basis as well.</a:t>
            </a:r>
          </a:p>
          <a:p>
            <a:endParaRPr lang="en-US" dirty="0"/>
          </a:p>
        </p:txBody>
      </p:sp>
    </p:spTree>
    <p:extLst>
      <p:ext uri="{BB962C8B-B14F-4D97-AF65-F5344CB8AC3E}">
        <p14:creationId xmlns:p14="http://schemas.microsoft.com/office/powerpoint/2010/main" val="1579444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ML</a:t>
            </a:r>
            <a:r>
              <a:rPr lang="zh-TW" altLang="en-US" sz="2400" dirty="0"/>
              <a:t> </a:t>
            </a:r>
            <a:r>
              <a:rPr lang="en-US" altLang="zh-TW" sz="2400" dirty="0"/>
              <a:t>Portfolio</a:t>
            </a:r>
            <a:r>
              <a:rPr lang="zh-TW" altLang="en-US" sz="2400" dirty="0"/>
              <a:t> </a:t>
            </a:r>
            <a:r>
              <a:rPr lang="en-US" altLang="zh-TW" sz="2400" dirty="0"/>
              <a:t>–</a:t>
            </a:r>
            <a:r>
              <a:rPr lang="zh-TW" altLang="en-US" sz="2400" dirty="0"/>
              <a:t> </a:t>
            </a:r>
            <a:br>
              <a:rPr lang="en-US" altLang="zh-TW" sz="2400" dirty="0"/>
            </a:br>
            <a:r>
              <a:rPr lang="en-US" altLang="zh-TW" sz="2400" dirty="0"/>
              <a:t>Random Forest</a:t>
            </a:r>
            <a:endParaRPr lang="en-US" sz="2400"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a:xfrm>
            <a:off x="3808308" y="864108"/>
            <a:ext cx="7315200" cy="5120640"/>
          </a:xfrm>
        </p:spPr>
        <p:txBody>
          <a:bodyPr/>
          <a:lstStyle/>
          <a:p>
            <a:r>
              <a:rPr lang="en-US" altLang="zh-TW" dirty="0"/>
              <a:t>We apply algorithm random forest.</a:t>
            </a:r>
          </a:p>
          <a:p>
            <a:r>
              <a:rPr lang="en-US" altLang="zh-TW" dirty="0"/>
              <a:t>With all of the signals we have up to time “t”, we use these signals as the independent variables along with the stock returns at time “t + 1” and train a random forest predicting model. </a:t>
            </a:r>
          </a:p>
          <a:p>
            <a:r>
              <a:rPr lang="en-US" altLang="zh-TW" dirty="0"/>
              <a:t>After constructing the model, we use it to make predictions at out-sample data and build portfolios based on each month’s predictions. The portfolios are rebalanced on a monthly basis as well. In other words, we put the stocks into ten different groups based on their returns predictions.</a:t>
            </a:r>
          </a:p>
          <a:p>
            <a:r>
              <a:rPr lang="en-US" altLang="zh-TW" dirty="0"/>
              <a:t>The portfolios are value-weighted based.</a:t>
            </a:r>
          </a:p>
        </p:txBody>
      </p:sp>
    </p:spTree>
    <p:extLst>
      <p:ext uri="{BB962C8B-B14F-4D97-AF65-F5344CB8AC3E}">
        <p14:creationId xmlns:p14="http://schemas.microsoft.com/office/powerpoint/2010/main" val="38892146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Random</a:t>
            </a:r>
            <a:r>
              <a:rPr lang="zh-TW" altLang="en-US" sz="2400" dirty="0"/>
              <a:t> </a:t>
            </a:r>
            <a:r>
              <a:rPr lang="en-US" altLang="zh-TW" sz="2400" dirty="0"/>
              <a:t>Forest</a:t>
            </a:r>
            <a:r>
              <a:rPr lang="zh-TW" altLang="en-US" sz="2400" dirty="0"/>
              <a:t> </a:t>
            </a:r>
            <a:r>
              <a:rPr lang="en-US" altLang="zh-TW" sz="2400" dirty="0"/>
              <a:t>Portfolio</a:t>
            </a:r>
            <a:endParaRPr lang="en-US" sz="2400" dirty="0"/>
          </a:p>
        </p:txBody>
      </p:sp>
      <p:pic>
        <p:nvPicPr>
          <p:cNvPr id="7" name="Picture 6">
            <a:extLst>
              <a:ext uri="{FF2B5EF4-FFF2-40B4-BE49-F238E27FC236}">
                <a16:creationId xmlns:a16="http://schemas.microsoft.com/office/drawing/2014/main" id="{90AB4EA2-2376-D740-AA8A-B031DC8859AB}"/>
              </a:ext>
            </a:extLst>
          </p:cNvPr>
          <p:cNvPicPr>
            <a:picLocks noChangeAspect="1"/>
          </p:cNvPicPr>
          <p:nvPr/>
        </p:nvPicPr>
        <p:blipFill>
          <a:blip r:embed="rId2"/>
          <a:stretch>
            <a:fillRect/>
          </a:stretch>
        </p:blipFill>
        <p:spPr>
          <a:xfrm>
            <a:off x="4278892" y="1882804"/>
            <a:ext cx="6523220" cy="4307786"/>
          </a:xfrm>
          <a:prstGeom prst="rect">
            <a:avLst/>
          </a:prstGeom>
        </p:spPr>
      </p:pic>
      <p:sp>
        <p:nvSpPr>
          <p:cNvPr id="13" name="TextBox 12">
            <a:extLst>
              <a:ext uri="{FF2B5EF4-FFF2-40B4-BE49-F238E27FC236}">
                <a16:creationId xmlns:a16="http://schemas.microsoft.com/office/drawing/2014/main" id="{EE291355-FA42-F64B-9201-2A3A36FC9788}"/>
              </a:ext>
            </a:extLst>
          </p:cNvPr>
          <p:cNvSpPr txBox="1"/>
          <p:nvPr/>
        </p:nvSpPr>
        <p:spPr>
          <a:xfrm>
            <a:off x="5488948" y="1482694"/>
            <a:ext cx="4630411" cy="400110"/>
          </a:xfrm>
          <a:prstGeom prst="rect">
            <a:avLst/>
          </a:prstGeom>
          <a:noFill/>
        </p:spPr>
        <p:txBody>
          <a:bodyPr wrap="square" rtlCol="0">
            <a:spAutoFit/>
          </a:bodyPr>
          <a:lstStyle/>
          <a:p>
            <a:pPr algn="ctr"/>
            <a:r>
              <a:rPr lang="en-US" altLang="zh-TW" sz="2000" b="1" dirty="0"/>
              <a:t>Annual</a:t>
            </a:r>
            <a:r>
              <a:rPr lang="zh-TW" altLang="en-US" sz="2000" b="1" dirty="0"/>
              <a:t> </a:t>
            </a:r>
            <a:r>
              <a:rPr lang="en-US" altLang="zh-TW" sz="2000" b="1" dirty="0"/>
              <a:t>Performance</a:t>
            </a:r>
            <a:r>
              <a:rPr lang="zh-TW" altLang="en-US" sz="2000" b="1" dirty="0"/>
              <a:t> </a:t>
            </a:r>
            <a:r>
              <a:rPr lang="en-US" altLang="zh-TW" sz="2000" b="1" dirty="0"/>
              <a:t>Comparison</a:t>
            </a:r>
            <a:endParaRPr lang="en-US" sz="2000" b="1" dirty="0"/>
          </a:p>
        </p:txBody>
      </p:sp>
      <p:sp>
        <p:nvSpPr>
          <p:cNvPr id="5" name="Round Single Corner Rectangle 4">
            <a:extLst>
              <a:ext uri="{FF2B5EF4-FFF2-40B4-BE49-F238E27FC236}">
                <a16:creationId xmlns:a16="http://schemas.microsoft.com/office/drawing/2014/main" id="{725CBD24-7699-6647-AFD0-226539112A27}"/>
              </a:ext>
            </a:extLst>
          </p:cNvPr>
          <p:cNvSpPr/>
          <p:nvPr/>
        </p:nvSpPr>
        <p:spPr>
          <a:xfrm>
            <a:off x="4006088" y="275686"/>
            <a:ext cx="7539736" cy="1085088"/>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how to use random forest model that can make stock return predictions. Then we  will calculate the</a:t>
            </a:r>
            <a:r>
              <a:rPr lang="zh-TW" altLang="en-US" sz="1400" dirty="0">
                <a:solidFill>
                  <a:schemeClr val="tx1"/>
                </a:solidFill>
              </a:rPr>
              <a:t> </a:t>
            </a:r>
            <a:r>
              <a:rPr lang="en-US" altLang="zh-TW" sz="1400" dirty="0">
                <a:solidFill>
                  <a:schemeClr val="tx1"/>
                </a:solidFill>
              </a:rPr>
              <a:t>average annual</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volatility,</a:t>
            </a:r>
            <a:r>
              <a:rPr lang="zh-TW" altLang="en-US" sz="1400" dirty="0">
                <a:solidFill>
                  <a:schemeClr val="tx1"/>
                </a:solidFill>
              </a:rPr>
              <a:t> </a:t>
            </a:r>
            <a:r>
              <a:rPr lang="en-US" altLang="zh-TW" sz="1400" dirty="0">
                <a:solidFill>
                  <a:schemeClr val="tx1"/>
                </a:solidFill>
              </a:rPr>
              <a:t>and</a:t>
            </a:r>
            <a:r>
              <a:rPr lang="zh-TW" altLang="en-US" sz="1400" dirty="0">
                <a:solidFill>
                  <a:schemeClr val="tx1"/>
                </a:solidFill>
              </a:rPr>
              <a:t> </a:t>
            </a:r>
            <a:r>
              <a:rPr lang="en-US" altLang="zh-TW" sz="1400" dirty="0">
                <a:solidFill>
                  <a:schemeClr val="tx1"/>
                </a:solidFill>
              </a:rPr>
              <a:t>Sharpe</a:t>
            </a:r>
            <a:r>
              <a:rPr lang="zh-TW" altLang="en-US" sz="1400" dirty="0">
                <a:solidFill>
                  <a:schemeClr val="tx1"/>
                </a:solidFill>
              </a:rPr>
              <a:t> </a:t>
            </a:r>
            <a:r>
              <a:rPr lang="en-US" altLang="zh-TW" sz="1400" dirty="0">
                <a:solidFill>
                  <a:schemeClr val="tx1"/>
                </a:solidFill>
              </a:rPr>
              <a:t>ratio</a:t>
            </a:r>
            <a:r>
              <a:rPr lang="zh-TW" altLang="en-US" sz="1400" dirty="0">
                <a:solidFill>
                  <a:schemeClr val="tx1"/>
                </a:solidFill>
              </a:rPr>
              <a:t> </a:t>
            </a:r>
            <a:r>
              <a:rPr lang="en-US" altLang="zh-TW" sz="1400" dirty="0">
                <a:solidFill>
                  <a:schemeClr val="tx1"/>
                </a:solidFill>
              </a:rPr>
              <a:t>for</a:t>
            </a:r>
            <a:r>
              <a:rPr lang="zh-TW" altLang="en-US" sz="1400" dirty="0">
                <a:solidFill>
                  <a:schemeClr val="tx1"/>
                </a:solidFill>
              </a:rPr>
              <a:t> </a:t>
            </a:r>
            <a:r>
              <a:rPr lang="en-US" altLang="zh-TW" sz="1400" dirty="0">
                <a:solidFill>
                  <a:schemeClr val="tx1"/>
                </a:solidFill>
              </a:rPr>
              <a:t>each</a:t>
            </a:r>
            <a:r>
              <a:rPr lang="zh-TW" altLang="en-US" sz="1400" dirty="0">
                <a:solidFill>
                  <a:schemeClr val="tx1"/>
                </a:solidFill>
              </a:rPr>
              <a:t> </a:t>
            </a:r>
            <a:r>
              <a:rPr lang="en-US" altLang="zh-TW" sz="1400" dirty="0">
                <a:solidFill>
                  <a:schemeClr val="tx1"/>
                </a:solidFill>
              </a:rPr>
              <a:t>of</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group. There’re also in total ten different groups (portfolios) in the graph, each of them are rebalanced on a monthly basis. We can see from the graph that returns of the groups are increasing monotonically.</a:t>
            </a:r>
            <a:endParaRPr lang="en-US" sz="1400" dirty="0">
              <a:solidFill>
                <a:schemeClr val="tx1"/>
              </a:solidFill>
            </a:endParaRPr>
          </a:p>
        </p:txBody>
      </p:sp>
      <p:cxnSp>
        <p:nvCxnSpPr>
          <p:cNvPr id="6" name="Straight Arrow Connector 5">
            <a:extLst>
              <a:ext uri="{FF2B5EF4-FFF2-40B4-BE49-F238E27FC236}">
                <a16:creationId xmlns:a16="http://schemas.microsoft.com/office/drawing/2014/main" id="{3C85EAB6-CB58-3545-A553-E9BDE975270F}"/>
              </a:ext>
            </a:extLst>
          </p:cNvPr>
          <p:cNvCxnSpPr>
            <a:cxnSpLocks/>
          </p:cNvCxnSpPr>
          <p:nvPr/>
        </p:nvCxnSpPr>
        <p:spPr>
          <a:xfrm flipV="1">
            <a:off x="5644896" y="4620768"/>
            <a:ext cx="4632960" cy="731520"/>
          </a:xfrm>
          <a:prstGeom prst="straightConnector1">
            <a:avLst/>
          </a:prstGeom>
          <a:ln w="3175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2313428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Random</a:t>
            </a:r>
            <a:r>
              <a:rPr lang="zh-TW" altLang="en-US" sz="2400" dirty="0"/>
              <a:t> </a:t>
            </a:r>
            <a:r>
              <a:rPr lang="en-US" altLang="zh-TW" sz="2400" dirty="0"/>
              <a:t>Forest</a:t>
            </a:r>
            <a:r>
              <a:rPr lang="zh-TW" altLang="en-US" sz="2400" dirty="0"/>
              <a:t> </a:t>
            </a:r>
            <a:r>
              <a:rPr lang="en-US" altLang="zh-TW" sz="2400" dirty="0"/>
              <a:t>Portfolio</a:t>
            </a:r>
            <a:endParaRPr lang="en-US" sz="2400" dirty="0"/>
          </a:p>
        </p:txBody>
      </p:sp>
      <p:pic>
        <p:nvPicPr>
          <p:cNvPr id="10" name="Picture 9">
            <a:extLst>
              <a:ext uri="{FF2B5EF4-FFF2-40B4-BE49-F238E27FC236}">
                <a16:creationId xmlns:a16="http://schemas.microsoft.com/office/drawing/2014/main" id="{CD65450E-3838-BF40-AE8C-FD58D2F9EC2E}"/>
              </a:ext>
            </a:extLst>
          </p:cNvPr>
          <p:cNvPicPr>
            <a:picLocks noChangeAspect="1"/>
          </p:cNvPicPr>
          <p:nvPr/>
        </p:nvPicPr>
        <p:blipFill>
          <a:blip r:embed="rId2"/>
          <a:stretch>
            <a:fillRect/>
          </a:stretch>
        </p:blipFill>
        <p:spPr>
          <a:xfrm>
            <a:off x="4176772" y="1715447"/>
            <a:ext cx="6748488" cy="4570405"/>
          </a:xfrm>
          <a:prstGeom prst="rect">
            <a:avLst/>
          </a:prstGeom>
        </p:spPr>
      </p:pic>
      <p:sp>
        <p:nvSpPr>
          <p:cNvPr id="11" name="TextBox 10">
            <a:extLst>
              <a:ext uri="{FF2B5EF4-FFF2-40B4-BE49-F238E27FC236}">
                <a16:creationId xmlns:a16="http://schemas.microsoft.com/office/drawing/2014/main" id="{CFC6EE32-16CA-D84B-ADC7-7538BA85912F}"/>
              </a:ext>
            </a:extLst>
          </p:cNvPr>
          <p:cNvSpPr txBox="1"/>
          <p:nvPr/>
        </p:nvSpPr>
        <p:spPr>
          <a:xfrm>
            <a:off x="4875066" y="1315337"/>
            <a:ext cx="5382768" cy="400110"/>
          </a:xfrm>
          <a:prstGeom prst="rect">
            <a:avLst/>
          </a:prstGeom>
          <a:noFill/>
        </p:spPr>
        <p:txBody>
          <a:bodyPr wrap="square" rtlCol="0">
            <a:spAutoFit/>
          </a:bodyPr>
          <a:lstStyle/>
          <a:p>
            <a:pPr algn="ctr"/>
            <a:r>
              <a:rPr lang="en-US" altLang="zh-TW" sz="2000" b="1" dirty="0"/>
              <a:t>Cumulative</a:t>
            </a:r>
            <a:r>
              <a:rPr lang="zh-TW" altLang="en-US" sz="2000" b="1" dirty="0"/>
              <a:t> </a:t>
            </a:r>
            <a:r>
              <a:rPr lang="en-US" altLang="zh-TW" sz="2000" b="1" dirty="0"/>
              <a:t>Return</a:t>
            </a:r>
            <a:r>
              <a:rPr lang="zh-TW" altLang="en-US" sz="2000" b="1" dirty="0"/>
              <a:t> </a:t>
            </a:r>
            <a:r>
              <a:rPr lang="en-US" altLang="zh-TW" sz="2000" b="1" dirty="0"/>
              <a:t>Comparison</a:t>
            </a:r>
            <a:endParaRPr lang="en-US" sz="2000" b="1" dirty="0"/>
          </a:p>
        </p:txBody>
      </p:sp>
      <p:sp>
        <p:nvSpPr>
          <p:cNvPr id="12" name="TextBox 11">
            <a:extLst>
              <a:ext uri="{FF2B5EF4-FFF2-40B4-BE49-F238E27FC236}">
                <a16:creationId xmlns:a16="http://schemas.microsoft.com/office/drawing/2014/main" id="{CFA9A900-8062-0D4C-871B-C629606EA8D0}"/>
              </a:ext>
            </a:extLst>
          </p:cNvPr>
          <p:cNvSpPr txBox="1"/>
          <p:nvPr/>
        </p:nvSpPr>
        <p:spPr>
          <a:xfrm>
            <a:off x="6437376" y="5916520"/>
            <a:ext cx="2743200" cy="369332"/>
          </a:xfrm>
          <a:prstGeom prst="rect">
            <a:avLst/>
          </a:prstGeom>
          <a:solidFill>
            <a:schemeClr val="bg1"/>
          </a:solidFill>
        </p:spPr>
        <p:txBody>
          <a:bodyPr wrap="square" rtlCol="0">
            <a:spAutoFit/>
          </a:bodyPr>
          <a:lstStyle/>
          <a:p>
            <a:r>
              <a:rPr lang="en-US" altLang="zh-TW" dirty="0"/>
              <a:t>1987-01-01</a:t>
            </a:r>
            <a:r>
              <a:rPr lang="zh-TW" altLang="en-US" dirty="0"/>
              <a:t> </a:t>
            </a:r>
            <a:r>
              <a:rPr lang="en-US" altLang="zh-TW" dirty="0"/>
              <a:t>~</a:t>
            </a:r>
            <a:r>
              <a:rPr lang="zh-TW" altLang="en-US" dirty="0"/>
              <a:t> </a:t>
            </a:r>
            <a:r>
              <a:rPr lang="en-US" altLang="zh-TW" dirty="0"/>
              <a:t>2016-12-31</a:t>
            </a:r>
            <a:endParaRPr lang="en-US" dirty="0"/>
          </a:p>
        </p:txBody>
      </p:sp>
      <p:sp>
        <p:nvSpPr>
          <p:cNvPr id="7" name="Round Single Corner Rectangle 6">
            <a:extLst>
              <a:ext uri="{FF2B5EF4-FFF2-40B4-BE49-F238E27FC236}">
                <a16:creationId xmlns:a16="http://schemas.microsoft.com/office/drawing/2014/main" id="{6E271074-E943-BF4B-8B05-EE2D478FD745}"/>
              </a:ext>
            </a:extLst>
          </p:cNvPr>
          <p:cNvSpPr/>
          <p:nvPr/>
        </p:nvSpPr>
        <p:spPr>
          <a:xfrm>
            <a:off x="4023360" y="180344"/>
            <a:ext cx="7205472" cy="1110608"/>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cumulative</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1987</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2016</a:t>
            </a:r>
            <a:r>
              <a:rPr lang="zh-TW" altLang="en-US" sz="1400" dirty="0">
                <a:solidFill>
                  <a:schemeClr val="tx1"/>
                </a:solidFill>
              </a:rPr>
              <a:t> </a:t>
            </a:r>
            <a:r>
              <a:rPr lang="en-US" altLang="zh-TW" sz="1400" dirty="0">
                <a:solidFill>
                  <a:schemeClr val="tx1"/>
                </a:solidFill>
              </a:rPr>
              <a:t>if</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invest</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at</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beginning for each of the value group (portfolio).</a:t>
            </a:r>
            <a:r>
              <a:rPr lang="zh-TW" altLang="en-US" sz="1400" dirty="0">
                <a:solidFill>
                  <a:schemeClr val="tx1"/>
                </a:solidFill>
              </a:rPr>
              <a:t> </a:t>
            </a:r>
            <a:r>
              <a:rPr lang="en-US" altLang="zh-TW" sz="1400" dirty="0">
                <a:solidFill>
                  <a:schemeClr val="tx1"/>
                </a:solidFill>
              </a:rPr>
              <a:t>As</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can see</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if</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invest</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group</a:t>
            </a:r>
            <a:r>
              <a:rPr lang="zh-TW" altLang="en-US" sz="1400" dirty="0">
                <a:solidFill>
                  <a:schemeClr val="tx1"/>
                </a:solidFill>
              </a:rPr>
              <a:t> </a:t>
            </a:r>
            <a:r>
              <a:rPr lang="en-US" altLang="zh-TW" sz="1400" dirty="0">
                <a:solidFill>
                  <a:schemeClr val="tx1"/>
                </a:solidFill>
              </a:rPr>
              <a:t>10,</a:t>
            </a:r>
            <a:r>
              <a:rPr lang="zh-TW" altLang="en-US" sz="1400" dirty="0">
                <a:solidFill>
                  <a:schemeClr val="tx1"/>
                </a:solidFill>
              </a:rPr>
              <a:t> </a:t>
            </a:r>
            <a:r>
              <a:rPr lang="en-US" altLang="zh-TW" sz="1400" dirty="0">
                <a:solidFill>
                  <a:schemeClr val="tx1"/>
                </a:solidFill>
              </a:rPr>
              <a:t>which</a:t>
            </a:r>
            <a:r>
              <a:rPr lang="zh-TW" altLang="en-US" sz="1400" dirty="0">
                <a:solidFill>
                  <a:schemeClr val="tx1"/>
                </a:solidFill>
              </a:rPr>
              <a:t> </a:t>
            </a:r>
            <a:r>
              <a:rPr lang="en-US" altLang="zh-TW" sz="1400" dirty="0">
                <a:solidFill>
                  <a:schemeClr val="tx1"/>
                </a:solidFill>
              </a:rPr>
              <a:t>is</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light</a:t>
            </a:r>
            <a:r>
              <a:rPr lang="zh-TW" altLang="en-US" sz="1400" dirty="0">
                <a:solidFill>
                  <a:schemeClr val="tx1"/>
                </a:solidFill>
              </a:rPr>
              <a:t> </a:t>
            </a:r>
            <a:r>
              <a:rPr lang="en-US" altLang="zh-TW" sz="1400" dirty="0">
                <a:solidFill>
                  <a:schemeClr val="tx1"/>
                </a:solidFill>
              </a:rPr>
              <a:t>blue</a:t>
            </a:r>
            <a:r>
              <a:rPr lang="zh-TW" altLang="en-US" sz="1400" dirty="0">
                <a:solidFill>
                  <a:schemeClr val="tx1"/>
                </a:solidFill>
              </a:rPr>
              <a:t> </a:t>
            </a:r>
            <a:r>
              <a:rPr lang="en-US" altLang="zh-TW" sz="1400" dirty="0">
                <a:solidFill>
                  <a:schemeClr val="tx1"/>
                </a:solidFill>
              </a:rPr>
              <a:t>line,</a:t>
            </a:r>
            <a:r>
              <a:rPr lang="zh-TW" altLang="en-US" sz="1400" dirty="0">
                <a:solidFill>
                  <a:schemeClr val="tx1"/>
                </a:solidFill>
              </a:rPr>
              <a:t> </a:t>
            </a:r>
            <a:r>
              <a:rPr lang="en-US" altLang="zh-TW" sz="1400" dirty="0">
                <a:solidFill>
                  <a:schemeClr val="tx1"/>
                </a:solidFill>
              </a:rPr>
              <a:t>after</a:t>
            </a:r>
            <a:r>
              <a:rPr lang="zh-TW" altLang="en-US" sz="1400" dirty="0">
                <a:solidFill>
                  <a:schemeClr val="tx1"/>
                </a:solidFill>
              </a:rPr>
              <a:t> </a:t>
            </a:r>
            <a:r>
              <a:rPr lang="en-US" altLang="zh-TW" sz="1400" dirty="0">
                <a:solidFill>
                  <a:schemeClr val="tx1"/>
                </a:solidFill>
              </a:rPr>
              <a:t>30</a:t>
            </a:r>
            <a:r>
              <a:rPr lang="zh-TW" altLang="en-US" sz="1400" dirty="0">
                <a:solidFill>
                  <a:schemeClr val="tx1"/>
                </a:solidFill>
              </a:rPr>
              <a:t> </a:t>
            </a:r>
            <a:r>
              <a:rPr lang="en-US" altLang="zh-TW" sz="1400" dirty="0">
                <a:solidFill>
                  <a:schemeClr val="tx1"/>
                </a:solidFill>
              </a:rPr>
              <a:t>years</a:t>
            </a:r>
            <a:r>
              <a:rPr lang="zh-TW" altLang="en-US" sz="1400" dirty="0">
                <a:solidFill>
                  <a:schemeClr val="tx1"/>
                </a:solidFill>
              </a:rPr>
              <a:t> </a:t>
            </a:r>
            <a:r>
              <a:rPr lang="en-US" altLang="zh-TW" sz="1400" dirty="0">
                <a:solidFill>
                  <a:schemeClr val="tx1"/>
                </a:solidFill>
              </a:rPr>
              <a:t>our</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becomes</a:t>
            </a:r>
            <a:r>
              <a:rPr lang="zh-TW" altLang="en-US" sz="1400" dirty="0">
                <a:solidFill>
                  <a:schemeClr val="tx1"/>
                </a:solidFill>
              </a:rPr>
              <a:t> </a:t>
            </a:r>
            <a:r>
              <a:rPr lang="en-US" altLang="zh-TW" sz="1400" dirty="0">
                <a:solidFill>
                  <a:schemeClr val="tx1"/>
                </a:solidFill>
              </a:rPr>
              <a:t>over</a:t>
            </a:r>
            <a:r>
              <a:rPr lang="zh-TW" altLang="en-US" sz="1400" dirty="0">
                <a:solidFill>
                  <a:schemeClr val="tx1"/>
                </a:solidFill>
              </a:rPr>
              <a:t> </a:t>
            </a:r>
            <a:r>
              <a:rPr lang="en-US" altLang="zh-TW" sz="1400" dirty="0">
                <a:solidFill>
                  <a:schemeClr val="tx1"/>
                </a:solidFill>
              </a:rPr>
              <a:t>$160</a:t>
            </a:r>
            <a:r>
              <a:rPr lang="zh-TW" altLang="en-US" sz="1400" dirty="0">
                <a:solidFill>
                  <a:schemeClr val="tx1"/>
                </a:solidFill>
              </a:rPr>
              <a:t> </a:t>
            </a:r>
            <a:r>
              <a:rPr lang="en-US" altLang="zh-TW" sz="1400" dirty="0">
                <a:solidFill>
                  <a:schemeClr val="tx1"/>
                </a:solidFill>
              </a:rPr>
              <a:t>–</a:t>
            </a:r>
            <a:r>
              <a:rPr lang="zh-TW" altLang="en-US" sz="1400" dirty="0">
                <a:solidFill>
                  <a:schemeClr val="tx1"/>
                </a:solidFill>
              </a:rPr>
              <a:t> </a:t>
            </a:r>
            <a:r>
              <a:rPr lang="en-US" altLang="zh-TW" sz="1400" dirty="0">
                <a:solidFill>
                  <a:schemeClr val="tx1"/>
                </a:solidFill>
              </a:rPr>
              <a:t>which</a:t>
            </a:r>
            <a:r>
              <a:rPr lang="zh-TW" altLang="en-US" sz="1400" dirty="0">
                <a:solidFill>
                  <a:schemeClr val="tx1"/>
                </a:solidFill>
              </a:rPr>
              <a:t> </a:t>
            </a:r>
            <a:r>
              <a:rPr lang="en-US" altLang="zh-TW" sz="1400" dirty="0">
                <a:solidFill>
                  <a:schemeClr val="tx1"/>
                </a:solidFill>
              </a:rPr>
              <a:t>is</a:t>
            </a:r>
            <a:r>
              <a:rPr lang="zh-TW" altLang="en-US" sz="1400" dirty="0">
                <a:solidFill>
                  <a:schemeClr val="tx1"/>
                </a:solidFill>
              </a:rPr>
              <a:t> </a:t>
            </a:r>
            <a:r>
              <a:rPr lang="en-US" altLang="zh-TW" sz="1400" dirty="0">
                <a:solidFill>
                  <a:schemeClr val="tx1"/>
                </a:solidFill>
              </a:rPr>
              <a:t>a</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over</a:t>
            </a:r>
            <a:r>
              <a:rPr lang="zh-TW" altLang="en-US" sz="1400" dirty="0">
                <a:solidFill>
                  <a:schemeClr val="tx1"/>
                </a:solidFill>
              </a:rPr>
              <a:t> </a:t>
            </a:r>
            <a:r>
              <a:rPr lang="en-US" altLang="zh-TW" sz="1400" dirty="0">
                <a:solidFill>
                  <a:schemeClr val="tx1"/>
                </a:solidFill>
              </a:rPr>
              <a:t>16000%. In addition, the cumulative is quite monotonic as the group number decreases - which illustrates the accuracy of our model.</a:t>
            </a:r>
            <a:endParaRPr lang="en-US" sz="1400" dirty="0">
              <a:solidFill>
                <a:schemeClr val="tx1"/>
              </a:solidFill>
            </a:endParaRPr>
          </a:p>
        </p:txBody>
      </p:sp>
    </p:spTree>
    <p:extLst>
      <p:ext uri="{BB962C8B-B14F-4D97-AF65-F5344CB8AC3E}">
        <p14:creationId xmlns:p14="http://schemas.microsoft.com/office/powerpoint/2010/main" val="1256184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ML</a:t>
            </a:r>
            <a:r>
              <a:rPr lang="zh-TW" altLang="en-US" sz="2400" dirty="0"/>
              <a:t> </a:t>
            </a:r>
            <a:r>
              <a:rPr lang="en-US" altLang="zh-TW" sz="2400" dirty="0"/>
              <a:t>Portfolio</a:t>
            </a:r>
            <a:r>
              <a:rPr lang="zh-TW" altLang="en-US" sz="2400" dirty="0"/>
              <a:t> </a:t>
            </a:r>
            <a:r>
              <a:rPr lang="en-US" altLang="zh-TW" sz="2400" dirty="0"/>
              <a:t>–</a:t>
            </a:r>
            <a:r>
              <a:rPr lang="zh-TW" altLang="en-US" sz="2400" dirty="0"/>
              <a:t> </a:t>
            </a:r>
            <a:br>
              <a:rPr lang="en-US" altLang="zh-TW" sz="2400" dirty="0"/>
            </a:br>
            <a:r>
              <a:rPr lang="en-US" altLang="zh-TW" sz="2400" dirty="0"/>
              <a:t>Gradient-Boosted Tree</a:t>
            </a:r>
            <a:endParaRPr lang="en-US" sz="2400"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a:xfrm>
            <a:off x="3808308" y="864108"/>
            <a:ext cx="7315200" cy="5120640"/>
          </a:xfrm>
        </p:spPr>
        <p:txBody>
          <a:bodyPr/>
          <a:lstStyle/>
          <a:p>
            <a:r>
              <a:rPr lang="en-US" altLang="zh-TW" dirty="0"/>
              <a:t>We apply gradient-boosted tree model.</a:t>
            </a:r>
          </a:p>
          <a:p>
            <a:r>
              <a:rPr lang="en-US" altLang="zh-TW" dirty="0"/>
              <a:t>With all of the signals we have up to time “t”, we use these signals as the independent variables along with the stock returns at time “t + 1” and train a gradient-boosted tree predicting model. </a:t>
            </a:r>
          </a:p>
          <a:p>
            <a:r>
              <a:rPr lang="en-US" altLang="zh-TW" dirty="0"/>
              <a:t>After constructing the model, we use it to make predictions at out-sample data and build portfolios based on each month’s predictions. The portfolios are rebalanced on a monthly basis as well. In other words, we put the stocks into ten different groups based on their returns predictions.</a:t>
            </a:r>
          </a:p>
          <a:p>
            <a:r>
              <a:rPr lang="en-US" altLang="zh-TW" dirty="0"/>
              <a:t>The portfolios are value-weighted based.</a:t>
            </a:r>
          </a:p>
        </p:txBody>
      </p:sp>
    </p:spTree>
    <p:extLst>
      <p:ext uri="{BB962C8B-B14F-4D97-AF65-F5344CB8AC3E}">
        <p14:creationId xmlns:p14="http://schemas.microsoft.com/office/powerpoint/2010/main" val="39340113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Gradient-Boosted</a:t>
            </a:r>
            <a:r>
              <a:rPr lang="zh-TW" altLang="en-US" sz="2400" dirty="0"/>
              <a:t> </a:t>
            </a:r>
            <a:r>
              <a:rPr lang="en-US" altLang="zh-TW" sz="2400" dirty="0"/>
              <a:t>Portfolio</a:t>
            </a:r>
            <a:endParaRPr lang="en-US" sz="2400" dirty="0"/>
          </a:p>
        </p:txBody>
      </p:sp>
      <p:pic>
        <p:nvPicPr>
          <p:cNvPr id="11" name="Picture 10">
            <a:extLst>
              <a:ext uri="{FF2B5EF4-FFF2-40B4-BE49-F238E27FC236}">
                <a16:creationId xmlns:a16="http://schemas.microsoft.com/office/drawing/2014/main" id="{9FAE15D3-6C76-0344-9C42-2679A6881215}"/>
              </a:ext>
            </a:extLst>
          </p:cNvPr>
          <p:cNvPicPr>
            <a:picLocks noChangeAspect="1"/>
          </p:cNvPicPr>
          <p:nvPr/>
        </p:nvPicPr>
        <p:blipFill>
          <a:blip r:embed="rId2"/>
          <a:stretch>
            <a:fillRect/>
          </a:stretch>
        </p:blipFill>
        <p:spPr>
          <a:xfrm>
            <a:off x="4270293" y="2002255"/>
            <a:ext cx="6473965" cy="4275259"/>
          </a:xfrm>
          <a:prstGeom prst="rect">
            <a:avLst/>
          </a:prstGeom>
        </p:spPr>
      </p:pic>
      <p:sp>
        <p:nvSpPr>
          <p:cNvPr id="13" name="TextBox 12">
            <a:extLst>
              <a:ext uri="{FF2B5EF4-FFF2-40B4-BE49-F238E27FC236}">
                <a16:creationId xmlns:a16="http://schemas.microsoft.com/office/drawing/2014/main" id="{EFC28EA9-F210-B44A-B94E-8288FF686AE7}"/>
              </a:ext>
            </a:extLst>
          </p:cNvPr>
          <p:cNvSpPr txBox="1"/>
          <p:nvPr/>
        </p:nvSpPr>
        <p:spPr>
          <a:xfrm>
            <a:off x="5488948" y="1580230"/>
            <a:ext cx="4630411" cy="400110"/>
          </a:xfrm>
          <a:prstGeom prst="rect">
            <a:avLst/>
          </a:prstGeom>
          <a:noFill/>
        </p:spPr>
        <p:txBody>
          <a:bodyPr wrap="square" rtlCol="0">
            <a:spAutoFit/>
          </a:bodyPr>
          <a:lstStyle/>
          <a:p>
            <a:pPr algn="ctr"/>
            <a:r>
              <a:rPr lang="en-US" altLang="zh-TW" sz="2000" b="1" dirty="0"/>
              <a:t>Annual</a:t>
            </a:r>
            <a:r>
              <a:rPr lang="zh-TW" altLang="en-US" sz="2000" b="1" dirty="0"/>
              <a:t> </a:t>
            </a:r>
            <a:r>
              <a:rPr lang="en-US" altLang="zh-TW" sz="2000" b="1" dirty="0"/>
              <a:t>Performance</a:t>
            </a:r>
            <a:r>
              <a:rPr lang="zh-TW" altLang="en-US" sz="2000" b="1" dirty="0"/>
              <a:t> </a:t>
            </a:r>
            <a:r>
              <a:rPr lang="en-US" altLang="zh-TW" sz="2000" b="1" dirty="0"/>
              <a:t>Comparison</a:t>
            </a:r>
            <a:endParaRPr lang="en-US" sz="2000" b="1" dirty="0"/>
          </a:p>
        </p:txBody>
      </p:sp>
      <p:sp>
        <p:nvSpPr>
          <p:cNvPr id="5" name="Round Single Corner Rectangle 4">
            <a:extLst>
              <a:ext uri="{FF2B5EF4-FFF2-40B4-BE49-F238E27FC236}">
                <a16:creationId xmlns:a16="http://schemas.microsoft.com/office/drawing/2014/main" id="{8855FDBA-F536-C247-8309-BD9179DCEEA1}"/>
              </a:ext>
            </a:extLst>
          </p:cNvPr>
          <p:cNvSpPr/>
          <p:nvPr/>
        </p:nvSpPr>
        <p:spPr>
          <a:xfrm>
            <a:off x="4006088" y="275686"/>
            <a:ext cx="7539736" cy="1085088"/>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how to use gradient-boosted tree model that can make stock return predictions. Then we  will calculate the</a:t>
            </a:r>
            <a:r>
              <a:rPr lang="zh-TW" altLang="en-US" sz="1400" dirty="0">
                <a:solidFill>
                  <a:schemeClr val="tx1"/>
                </a:solidFill>
              </a:rPr>
              <a:t> </a:t>
            </a:r>
            <a:r>
              <a:rPr lang="en-US" altLang="zh-TW" sz="1400" dirty="0">
                <a:solidFill>
                  <a:schemeClr val="tx1"/>
                </a:solidFill>
              </a:rPr>
              <a:t>average annual</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volatility,</a:t>
            </a:r>
            <a:r>
              <a:rPr lang="zh-TW" altLang="en-US" sz="1400" dirty="0">
                <a:solidFill>
                  <a:schemeClr val="tx1"/>
                </a:solidFill>
              </a:rPr>
              <a:t> </a:t>
            </a:r>
            <a:r>
              <a:rPr lang="en-US" altLang="zh-TW" sz="1400" dirty="0">
                <a:solidFill>
                  <a:schemeClr val="tx1"/>
                </a:solidFill>
              </a:rPr>
              <a:t>and</a:t>
            </a:r>
            <a:r>
              <a:rPr lang="zh-TW" altLang="en-US" sz="1400" dirty="0">
                <a:solidFill>
                  <a:schemeClr val="tx1"/>
                </a:solidFill>
              </a:rPr>
              <a:t> </a:t>
            </a:r>
            <a:r>
              <a:rPr lang="en-US" altLang="zh-TW" sz="1400" dirty="0">
                <a:solidFill>
                  <a:schemeClr val="tx1"/>
                </a:solidFill>
              </a:rPr>
              <a:t>Sharpe</a:t>
            </a:r>
            <a:r>
              <a:rPr lang="zh-TW" altLang="en-US" sz="1400" dirty="0">
                <a:solidFill>
                  <a:schemeClr val="tx1"/>
                </a:solidFill>
              </a:rPr>
              <a:t> </a:t>
            </a:r>
            <a:r>
              <a:rPr lang="en-US" altLang="zh-TW" sz="1400" dirty="0">
                <a:solidFill>
                  <a:schemeClr val="tx1"/>
                </a:solidFill>
              </a:rPr>
              <a:t>ratio</a:t>
            </a:r>
            <a:r>
              <a:rPr lang="zh-TW" altLang="en-US" sz="1400" dirty="0">
                <a:solidFill>
                  <a:schemeClr val="tx1"/>
                </a:solidFill>
              </a:rPr>
              <a:t> </a:t>
            </a:r>
            <a:r>
              <a:rPr lang="en-US" altLang="zh-TW" sz="1400" dirty="0">
                <a:solidFill>
                  <a:schemeClr val="tx1"/>
                </a:solidFill>
              </a:rPr>
              <a:t>for</a:t>
            </a:r>
            <a:r>
              <a:rPr lang="zh-TW" altLang="en-US" sz="1400" dirty="0">
                <a:solidFill>
                  <a:schemeClr val="tx1"/>
                </a:solidFill>
              </a:rPr>
              <a:t> </a:t>
            </a:r>
            <a:r>
              <a:rPr lang="en-US" altLang="zh-TW" sz="1400" dirty="0">
                <a:solidFill>
                  <a:schemeClr val="tx1"/>
                </a:solidFill>
              </a:rPr>
              <a:t>each</a:t>
            </a:r>
            <a:r>
              <a:rPr lang="zh-TW" altLang="en-US" sz="1400" dirty="0">
                <a:solidFill>
                  <a:schemeClr val="tx1"/>
                </a:solidFill>
              </a:rPr>
              <a:t> </a:t>
            </a:r>
            <a:r>
              <a:rPr lang="en-US" altLang="zh-TW" sz="1400" dirty="0">
                <a:solidFill>
                  <a:schemeClr val="tx1"/>
                </a:solidFill>
              </a:rPr>
              <a:t>of</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group. There’re also in total ten different groups (portfolios) in the graph, each of them are rebalanced on a monthly basis. We can see from the graph that returns of the groups are increasing monotonically as well.</a:t>
            </a:r>
            <a:endParaRPr lang="en-US" sz="1400" dirty="0">
              <a:solidFill>
                <a:schemeClr val="tx1"/>
              </a:solidFill>
            </a:endParaRPr>
          </a:p>
        </p:txBody>
      </p:sp>
    </p:spTree>
    <p:extLst>
      <p:ext uri="{BB962C8B-B14F-4D97-AF65-F5344CB8AC3E}">
        <p14:creationId xmlns:p14="http://schemas.microsoft.com/office/powerpoint/2010/main" val="38664640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Gradient-Boosted</a:t>
            </a:r>
            <a:r>
              <a:rPr lang="zh-TW" altLang="en-US" sz="2400" dirty="0"/>
              <a:t> </a:t>
            </a:r>
            <a:r>
              <a:rPr lang="en-US" altLang="zh-TW" sz="2400" dirty="0"/>
              <a:t>Portfolio</a:t>
            </a:r>
            <a:endParaRPr lang="en-US" sz="2400" dirty="0"/>
          </a:p>
        </p:txBody>
      </p:sp>
      <p:pic>
        <p:nvPicPr>
          <p:cNvPr id="12" name="Picture 11">
            <a:extLst>
              <a:ext uri="{FF2B5EF4-FFF2-40B4-BE49-F238E27FC236}">
                <a16:creationId xmlns:a16="http://schemas.microsoft.com/office/drawing/2014/main" id="{5EDAA8C1-45F8-CD4F-95E7-20E4D87E0FEB}"/>
              </a:ext>
            </a:extLst>
          </p:cNvPr>
          <p:cNvPicPr>
            <a:picLocks noChangeAspect="1"/>
          </p:cNvPicPr>
          <p:nvPr/>
        </p:nvPicPr>
        <p:blipFill>
          <a:blip r:embed="rId2"/>
          <a:stretch>
            <a:fillRect/>
          </a:stretch>
        </p:blipFill>
        <p:spPr>
          <a:xfrm>
            <a:off x="4171899" y="1806588"/>
            <a:ext cx="6630213" cy="4562727"/>
          </a:xfrm>
          <a:prstGeom prst="rect">
            <a:avLst/>
          </a:prstGeom>
        </p:spPr>
      </p:pic>
      <p:sp>
        <p:nvSpPr>
          <p:cNvPr id="13" name="TextBox 12">
            <a:extLst>
              <a:ext uri="{FF2B5EF4-FFF2-40B4-BE49-F238E27FC236}">
                <a16:creationId xmlns:a16="http://schemas.microsoft.com/office/drawing/2014/main" id="{9651B41C-AAB4-0940-BCD8-AA1C4E76B4FF}"/>
              </a:ext>
            </a:extLst>
          </p:cNvPr>
          <p:cNvSpPr txBox="1"/>
          <p:nvPr/>
        </p:nvSpPr>
        <p:spPr>
          <a:xfrm>
            <a:off x="4875066" y="1437257"/>
            <a:ext cx="5382768" cy="400110"/>
          </a:xfrm>
          <a:prstGeom prst="rect">
            <a:avLst/>
          </a:prstGeom>
          <a:noFill/>
        </p:spPr>
        <p:txBody>
          <a:bodyPr wrap="square" rtlCol="0">
            <a:spAutoFit/>
          </a:bodyPr>
          <a:lstStyle/>
          <a:p>
            <a:pPr algn="ctr"/>
            <a:r>
              <a:rPr lang="en-US" altLang="zh-TW" sz="2000" b="1" dirty="0"/>
              <a:t>Cumulative</a:t>
            </a:r>
            <a:r>
              <a:rPr lang="zh-TW" altLang="en-US" sz="2000" b="1" dirty="0"/>
              <a:t> </a:t>
            </a:r>
            <a:r>
              <a:rPr lang="en-US" altLang="zh-TW" sz="2000" b="1" dirty="0"/>
              <a:t>Return</a:t>
            </a:r>
            <a:r>
              <a:rPr lang="zh-TW" altLang="en-US" sz="2000" b="1" dirty="0"/>
              <a:t> </a:t>
            </a:r>
            <a:r>
              <a:rPr lang="en-US" altLang="zh-TW" sz="2000" b="1" dirty="0"/>
              <a:t>Comparison</a:t>
            </a:r>
            <a:endParaRPr lang="en-US" sz="2000" b="1" dirty="0"/>
          </a:p>
        </p:txBody>
      </p:sp>
      <p:sp>
        <p:nvSpPr>
          <p:cNvPr id="14" name="TextBox 13">
            <a:extLst>
              <a:ext uri="{FF2B5EF4-FFF2-40B4-BE49-F238E27FC236}">
                <a16:creationId xmlns:a16="http://schemas.microsoft.com/office/drawing/2014/main" id="{8553F30F-53DF-5C45-8D9F-5A56F4DB5DF8}"/>
              </a:ext>
            </a:extLst>
          </p:cNvPr>
          <p:cNvSpPr txBox="1"/>
          <p:nvPr/>
        </p:nvSpPr>
        <p:spPr>
          <a:xfrm>
            <a:off x="6437376" y="6038440"/>
            <a:ext cx="2743200" cy="369332"/>
          </a:xfrm>
          <a:prstGeom prst="rect">
            <a:avLst/>
          </a:prstGeom>
          <a:solidFill>
            <a:schemeClr val="bg1"/>
          </a:solidFill>
        </p:spPr>
        <p:txBody>
          <a:bodyPr wrap="square" rtlCol="0">
            <a:spAutoFit/>
          </a:bodyPr>
          <a:lstStyle/>
          <a:p>
            <a:r>
              <a:rPr lang="en-US" altLang="zh-TW" dirty="0"/>
              <a:t>1987-01-01</a:t>
            </a:r>
            <a:r>
              <a:rPr lang="zh-TW" altLang="en-US" dirty="0"/>
              <a:t> </a:t>
            </a:r>
            <a:r>
              <a:rPr lang="en-US" altLang="zh-TW" dirty="0"/>
              <a:t>~</a:t>
            </a:r>
            <a:r>
              <a:rPr lang="zh-TW" altLang="en-US" dirty="0"/>
              <a:t> </a:t>
            </a:r>
            <a:r>
              <a:rPr lang="en-US" altLang="zh-TW" dirty="0"/>
              <a:t>2016-12-31</a:t>
            </a:r>
            <a:endParaRPr lang="en-US" dirty="0"/>
          </a:p>
        </p:txBody>
      </p:sp>
      <p:sp>
        <p:nvSpPr>
          <p:cNvPr id="6" name="Round Single Corner Rectangle 5">
            <a:extLst>
              <a:ext uri="{FF2B5EF4-FFF2-40B4-BE49-F238E27FC236}">
                <a16:creationId xmlns:a16="http://schemas.microsoft.com/office/drawing/2014/main" id="{ECBDC682-579A-DA4A-9177-0643F44A8EBB}"/>
              </a:ext>
            </a:extLst>
          </p:cNvPr>
          <p:cNvSpPr/>
          <p:nvPr/>
        </p:nvSpPr>
        <p:spPr>
          <a:xfrm>
            <a:off x="4023360" y="241304"/>
            <a:ext cx="7205472" cy="1110608"/>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cumulative</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1987</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2016</a:t>
            </a:r>
            <a:r>
              <a:rPr lang="zh-TW" altLang="en-US" sz="1400" dirty="0">
                <a:solidFill>
                  <a:schemeClr val="tx1"/>
                </a:solidFill>
              </a:rPr>
              <a:t> </a:t>
            </a:r>
            <a:r>
              <a:rPr lang="en-US" altLang="zh-TW" sz="1400" dirty="0">
                <a:solidFill>
                  <a:schemeClr val="tx1"/>
                </a:solidFill>
              </a:rPr>
              <a:t>if</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invest</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at</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beginning for each of the value group (portfolio).</a:t>
            </a:r>
            <a:r>
              <a:rPr lang="zh-TW" altLang="en-US" sz="1400" dirty="0">
                <a:solidFill>
                  <a:schemeClr val="tx1"/>
                </a:solidFill>
              </a:rPr>
              <a:t> </a:t>
            </a:r>
            <a:r>
              <a:rPr lang="en-US" altLang="zh-TW" sz="1400" dirty="0">
                <a:solidFill>
                  <a:schemeClr val="tx1"/>
                </a:solidFill>
              </a:rPr>
              <a:t>As</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can see</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making portfolios with this algorithm isn’t working that well as the best-performing group is number 9 instead of number 10. The cumulative return among groups are not that monotonic either.</a:t>
            </a:r>
            <a:endParaRPr lang="en-US" sz="1400" dirty="0">
              <a:solidFill>
                <a:schemeClr val="tx1"/>
              </a:solidFill>
            </a:endParaRPr>
          </a:p>
        </p:txBody>
      </p:sp>
    </p:spTree>
    <p:extLst>
      <p:ext uri="{BB962C8B-B14F-4D97-AF65-F5344CB8AC3E}">
        <p14:creationId xmlns:p14="http://schemas.microsoft.com/office/powerpoint/2010/main" val="11335257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Models</a:t>
            </a:r>
            <a:r>
              <a:rPr lang="zh-TW" altLang="en-US" sz="2400" dirty="0"/>
              <a:t> </a:t>
            </a:r>
            <a:r>
              <a:rPr lang="en-US" altLang="zh-TW" sz="2400" dirty="0"/>
              <a:t>and</a:t>
            </a:r>
            <a:r>
              <a:rPr lang="zh-TW" altLang="en-US" sz="2400" dirty="0"/>
              <a:t> </a:t>
            </a:r>
            <a:r>
              <a:rPr lang="en-US" altLang="zh-TW" sz="2400" dirty="0"/>
              <a:t>Portfolios Comparison</a:t>
            </a:r>
            <a:endParaRPr lang="en-US" sz="2400"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a:xfrm>
            <a:off x="3808308" y="864108"/>
            <a:ext cx="7315200" cy="5120640"/>
          </a:xfrm>
        </p:spPr>
        <p:txBody>
          <a:bodyPr/>
          <a:lstStyle/>
          <a:p>
            <a:r>
              <a:rPr lang="en-US" altLang="zh-TW" dirty="0"/>
              <a:t>Instead</a:t>
            </a:r>
            <a:r>
              <a:rPr lang="zh-TW" altLang="en-US" dirty="0"/>
              <a:t> </a:t>
            </a:r>
            <a:r>
              <a:rPr lang="en-US" altLang="zh-TW" dirty="0"/>
              <a:t>of</a:t>
            </a:r>
            <a:r>
              <a:rPr lang="zh-TW" altLang="en-US" dirty="0"/>
              <a:t> </a:t>
            </a:r>
            <a:r>
              <a:rPr lang="en-US" altLang="zh-TW" dirty="0"/>
              <a:t>using</a:t>
            </a:r>
            <a:r>
              <a:rPr lang="zh-TW" altLang="en-US" dirty="0"/>
              <a:t> </a:t>
            </a:r>
            <a:r>
              <a:rPr lang="en-US" altLang="zh-TW" dirty="0"/>
              <a:t>evaluation</a:t>
            </a:r>
            <a:r>
              <a:rPr lang="zh-TW" altLang="en-US" dirty="0"/>
              <a:t> </a:t>
            </a:r>
            <a:r>
              <a:rPr lang="en-US" altLang="zh-TW" dirty="0"/>
              <a:t>metrics</a:t>
            </a:r>
            <a:r>
              <a:rPr lang="zh-TW" altLang="en-US" dirty="0"/>
              <a:t> </a:t>
            </a:r>
            <a:r>
              <a:rPr lang="en-US" altLang="zh-TW" dirty="0"/>
              <a:t>such</a:t>
            </a:r>
            <a:r>
              <a:rPr lang="zh-TW" altLang="en-US" dirty="0"/>
              <a:t> </a:t>
            </a:r>
            <a:r>
              <a:rPr lang="en-US" altLang="zh-TW" dirty="0"/>
              <a:t>as</a:t>
            </a:r>
            <a:r>
              <a:rPr lang="zh-TW" altLang="en-US" dirty="0"/>
              <a:t> </a:t>
            </a:r>
            <a:r>
              <a:rPr lang="en-US" altLang="zh-TW" dirty="0"/>
              <a:t>R^2</a:t>
            </a:r>
            <a:r>
              <a:rPr lang="zh-TW" altLang="en-US" dirty="0"/>
              <a:t> </a:t>
            </a:r>
            <a:r>
              <a:rPr lang="en-US" altLang="zh-TW" dirty="0"/>
              <a:t>to</a:t>
            </a:r>
            <a:r>
              <a:rPr lang="zh-TW" altLang="en-US" dirty="0"/>
              <a:t> </a:t>
            </a:r>
            <a:r>
              <a:rPr lang="en-US" altLang="zh-TW" dirty="0"/>
              <a:t>measure</a:t>
            </a:r>
            <a:r>
              <a:rPr lang="zh-TW" altLang="en-US" dirty="0"/>
              <a:t> </a:t>
            </a:r>
            <a:r>
              <a:rPr lang="en-US" altLang="zh-TW" dirty="0"/>
              <a:t>the</a:t>
            </a:r>
            <a:r>
              <a:rPr lang="zh-TW" altLang="en-US" dirty="0"/>
              <a:t> </a:t>
            </a:r>
            <a:r>
              <a:rPr lang="en-US" altLang="zh-TW" dirty="0"/>
              <a:t>models,</a:t>
            </a:r>
            <a:r>
              <a:rPr lang="zh-TW" altLang="en-US" dirty="0"/>
              <a:t> </a:t>
            </a:r>
            <a:r>
              <a:rPr lang="en-US" altLang="zh-TW" dirty="0"/>
              <a:t>we</a:t>
            </a:r>
            <a:r>
              <a:rPr lang="zh-TW" altLang="en-US" dirty="0"/>
              <a:t> </a:t>
            </a:r>
            <a:r>
              <a:rPr lang="en-US" altLang="zh-TW" dirty="0"/>
              <a:t>will</a:t>
            </a:r>
            <a:r>
              <a:rPr lang="zh-TW" altLang="en-US" dirty="0"/>
              <a:t> </a:t>
            </a:r>
            <a:r>
              <a:rPr lang="en-US" altLang="zh-TW" dirty="0"/>
              <a:t>be</a:t>
            </a:r>
            <a:r>
              <a:rPr lang="zh-TW" altLang="en-US" dirty="0"/>
              <a:t> </a:t>
            </a:r>
            <a:r>
              <a:rPr lang="en-US" altLang="zh-TW" dirty="0"/>
              <a:t>using</a:t>
            </a:r>
            <a:r>
              <a:rPr lang="zh-TW" altLang="en-US" dirty="0"/>
              <a:t> </a:t>
            </a:r>
            <a:r>
              <a:rPr lang="en-US" altLang="zh-TW" dirty="0"/>
              <a:t>the</a:t>
            </a:r>
            <a:r>
              <a:rPr lang="zh-TW" altLang="en-US" dirty="0"/>
              <a:t> </a:t>
            </a:r>
            <a:r>
              <a:rPr lang="en-US" altLang="zh-TW" dirty="0"/>
              <a:t>result</a:t>
            </a:r>
            <a:r>
              <a:rPr lang="zh-TW" altLang="en-US" dirty="0"/>
              <a:t> </a:t>
            </a:r>
            <a:r>
              <a:rPr lang="en-US" altLang="zh-TW" dirty="0"/>
              <a:t>of</a:t>
            </a:r>
            <a:r>
              <a:rPr lang="zh-TW" altLang="en-US" dirty="0"/>
              <a:t> </a:t>
            </a:r>
            <a:r>
              <a:rPr lang="en-US" altLang="zh-TW" dirty="0"/>
              <a:t>the</a:t>
            </a:r>
            <a:r>
              <a:rPr lang="zh-TW" altLang="en-US" dirty="0"/>
              <a:t> </a:t>
            </a:r>
            <a:r>
              <a:rPr lang="en-US" altLang="zh-TW" dirty="0"/>
              <a:t>back-tests</a:t>
            </a:r>
            <a:r>
              <a:rPr lang="zh-TW" altLang="en-US" dirty="0"/>
              <a:t> </a:t>
            </a:r>
            <a:r>
              <a:rPr lang="en-US" altLang="zh-TW" dirty="0"/>
              <a:t>to</a:t>
            </a:r>
            <a:r>
              <a:rPr lang="zh-TW" altLang="en-US" dirty="0"/>
              <a:t> </a:t>
            </a:r>
            <a:r>
              <a:rPr lang="en-US" altLang="zh-TW" dirty="0"/>
              <a:t>determine</a:t>
            </a:r>
            <a:r>
              <a:rPr lang="zh-TW" altLang="en-US" dirty="0"/>
              <a:t> </a:t>
            </a:r>
            <a:r>
              <a:rPr lang="en-US" altLang="zh-TW" dirty="0"/>
              <a:t>which</a:t>
            </a:r>
            <a:r>
              <a:rPr lang="zh-TW" altLang="en-US" dirty="0"/>
              <a:t> </a:t>
            </a:r>
            <a:r>
              <a:rPr lang="en-US" altLang="zh-TW" dirty="0"/>
              <a:t>model</a:t>
            </a:r>
            <a:r>
              <a:rPr lang="zh-TW" altLang="en-US" dirty="0"/>
              <a:t> </a:t>
            </a:r>
            <a:r>
              <a:rPr lang="en-US" altLang="zh-TW" dirty="0"/>
              <a:t>is</a:t>
            </a:r>
            <a:r>
              <a:rPr lang="zh-TW" altLang="en-US" dirty="0"/>
              <a:t> </a:t>
            </a:r>
            <a:r>
              <a:rPr lang="en-US" altLang="zh-TW" dirty="0"/>
              <a:t>performing</a:t>
            </a:r>
            <a:r>
              <a:rPr lang="zh-TW" altLang="en-US" dirty="0"/>
              <a:t> </a:t>
            </a:r>
            <a:r>
              <a:rPr lang="en-US" altLang="zh-TW" dirty="0"/>
              <a:t>well.</a:t>
            </a:r>
            <a:r>
              <a:rPr lang="zh-TW" altLang="en-US" dirty="0"/>
              <a:t> </a:t>
            </a:r>
            <a:r>
              <a:rPr lang="en-US" altLang="zh-TW" dirty="0"/>
              <a:t>It</a:t>
            </a:r>
            <a:r>
              <a:rPr lang="zh-TW" altLang="en-US" dirty="0"/>
              <a:t> </a:t>
            </a:r>
            <a:r>
              <a:rPr lang="en-US" altLang="zh-TW" dirty="0"/>
              <a:t>is</a:t>
            </a:r>
            <a:r>
              <a:rPr lang="zh-TW" altLang="en-US" dirty="0"/>
              <a:t> </a:t>
            </a:r>
            <a:r>
              <a:rPr lang="en-US" altLang="zh-TW" dirty="0"/>
              <a:t>due</a:t>
            </a:r>
            <a:r>
              <a:rPr lang="zh-TW" altLang="en-US" dirty="0"/>
              <a:t> </a:t>
            </a:r>
            <a:r>
              <a:rPr lang="en-US" altLang="zh-TW" dirty="0"/>
              <a:t>to</a:t>
            </a:r>
            <a:r>
              <a:rPr lang="zh-TW" altLang="en-US" dirty="0"/>
              <a:t> </a:t>
            </a:r>
            <a:r>
              <a:rPr lang="en-US" altLang="zh-TW" dirty="0"/>
              <a:t>the</a:t>
            </a:r>
            <a:r>
              <a:rPr lang="zh-TW" altLang="en-US" dirty="0"/>
              <a:t> </a:t>
            </a:r>
            <a:r>
              <a:rPr lang="en-US" altLang="zh-TW" dirty="0"/>
              <a:t>nature</a:t>
            </a:r>
            <a:r>
              <a:rPr lang="zh-TW" altLang="en-US" dirty="0"/>
              <a:t> </a:t>
            </a:r>
            <a:r>
              <a:rPr lang="en-US" altLang="zh-TW" dirty="0"/>
              <a:t>of</a:t>
            </a:r>
            <a:r>
              <a:rPr lang="zh-TW" altLang="en-US" dirty="0"/>
              <a:t> </a:t>
            </a:r>
            <a:r>
              <a:rPr lang="en-US" altLang="zh-TW" dirty="0"/>
              <a:t>modeling</a:t>
            </a:r>
            <a:r>
              <a:rPr lang="zh-TW" altLang="en-US" dirty="0"/>
              <a:t> </a:t>
            </a:r>
            <a:r>
              <a:rPr lang="en-US" altLang="zh-TW" dirty="0"/>
              <a:t>financial</a:t>
            </a:r>
            <a:r>
              <a:rPr lang="zh-TW" altLang="en-US" dirty="0"/>
              <a:t> </a:t>
            </a:r>
            <a:r>
              <a:rPr lang="en-US" altLang="zh-TW" dirty="0"/>
              <a:t>predictions</a:t>
            </a:r>
            <a:r>
              <a:rPr lang="zh-TW" altLang="en-US" dirty="0"/>
              <a:t> </a:t>
            </a:r>
            <a:r>
              <a:rPr lang="en-US" altLang="zh-TW" dirty="0"/>
              <a:t>–</a:t>
            </a:r>
            <a:r>
              <a:rPr lang="zh-TW" altLang="en-US" dirty="0"/>
              <a:t> </a:t>
            </a:r>
            <a:r>
              <a:rPr lang="en-US" altLang="zh-TW" dirty="0"/>
              <a:t>which</a:t>
            </a:r>
            <a:r>
              <a:rPr lang="zh-TW" altLang="en-US" dirty="0"/>
              <a:t> </a:t>
            </a:r>
            <a:r>
              <a:rPr lang="en-US" altLang="zh-TW" dirty="0"/>
              <a:t>most</a:t>
            </a:r>
            <a:r>
              <a:rPr lang="zh-TW" altLang="en-US" dirty="0"/>
              <a:t> </a:t>
            </a:r>
            <a:r>
              <a:rPr lang="en-US" altLang="zh-TW" dirty="0"/>
              <a:t>of</a:t>
            </a:r>
            <a:r>
              <a:rPr lang="zh-TW" altLang="en-US" dirty="0"/>
              <a:t> </a:t>
            </a:r>
            <a:r>
              <a:rPr lang="en-US" altLang="zh-TW" dirty="0"/>
              <a:t>the</a:t>
            </a:r>
            <a:r>
              <a:rPr lang="zh-TW" altLang="en-US" dirty="0"/>
              <a:t> </a:t>
            </a:r>
            <a:r>
              <a:rPr lang="en-US" altLang="zh-TW" dirty="0"/>
              <a:t>models</a:t>
            </a:r>
            <a:r>
              <a:rPr lang="zh-TW" altLang="en-US" dirty="0"/>
              <a:t> </a:t>
            </a:r>
            <a:r>
              <a:rPr lang="en-US" altLang="zh-TW" dirty="0"/>
              <a:t>produce</a:t>
            </a:r>
            <a:r>
              <a:rPr lang="zh-TW" altLang="en-US" dirty="0"/>
              <a:t> </a:t>
            </a:r>
            <a:r>
              <a:rPr lang="en-US" altLang="zh-TW" dirty="0"/>
              <a:t>very</a:t>
            </a:r>
            <a:r>
              <a:rPr lang="zh-TW" altLang="en-US" dirty="0"/>
              <a:t> </a:t>
            </a:r>
            <a:r>
              <a:rPr lang="en-US" altLang="zh-TW" dirty="0"/>
              <a:t>low</a:t>
            </a:r>
            <a:r>
              <a:rPr lang="zh-TW" altLang="en-US" dirty="0"/>
              <a:t> </a:t>
            </a:r>
            <a:r>
              <a:rPr lang="en-US" altLang="zh-TW" dirty="0"/>
              <a:t>accuracy,</a:t>
            </a:r>
            <a:r>
              <a:rPr lang="zh-TW" altLang="en-US" dirty="0"/>
              <a:t> </a:t>
            </a:r>
            <a:r>
              <a:rPr lang="en-US" altLang="zh-TW" dirty="0"/>
              <a:t>but</a:t>
            </a:r>
            <a:r>
              <a:rPr lang="zh-TW" altLang="en-US" dirty="0"/>
              <a:t> </a:t>
            </a:r>
            <a:r>
              <a:rPr lang="en-US" altLang="zh-TW" dirty="0"/>
              <a:t>we</a:t>
            </a:r>
            <a:r>
              <a:rPr lang="zh-TW" altLang="en-US" dirty="0"/>
              <a:t> </a:t>
            </a:r>
            <a:r>
              <a:rPr lang="en-US" altLang="zh-TW" dirty="0"/>
              <a:t>can</a:t>
            </a:r>
            <a:r>
              <a:rPr lang="zh-TW" altLang="en-US" dirty="0"/>
              <a:t> </a:t>
            </a:r>
            <a:r>
              <a:rPr lang="en-US" altLang="zh-TW" dirty="0"/>
              <a:t>still</a:t>
            </a:r>
            <a:r>
              <a:rPr lang="zh-TW" altLang="en-US" dirty="0"/>
              <a:t> </a:t>
            </a:r>
            <a:r>
              <a:rPr lang="en-US" altLang="zh-TW" dirty="0"/>
              <a:t>understand</a:t>
            </a:r>
            <a:r>
              <a:rPr lang="zh-TW" altLang="en-US" dirty="0"/>
              <a:t> </a:t>
            </a:r>
            <a:r>
              <a:rPr lang="en-US" altLang="zh-TW" dirty="0"/>
              <a:t>how</a:t>
            </a:r>
            <a:r>
              <a:rPr lang="zh-TW" altLang="en-US" dirty="0"/>
              <a:t> </a:t>
            </a:r>
            <a:r>
              <a:rPr lang="en-US" altLang="zh-TW" dirty="0"/>
              <a:t>the</a:t>
            </a:r>
            <a:r>
              <a:rPr lang="zh-TW" altLang="en-US" dirty="0"/>
              <a:t> </a:t>
            </a:r>
            <a:r>
              <a:rPr lang="en-US" altLang="zh-TW" dirty="0"/>
              <a:t>models</a:t>
            </a:r>
            <a:r>
              <a:rPr lang="zh-TW" altLang="en-US" dirty="0"/>
              <a:t> </a:t>
            </a:r>
            <a:r>
              <a:rPr lang="en-US" altLang="zh-TW" dirty="0"/>
              <a:t>work</a:t>
            </a:r>
            <a:r>
              <a:rPr lang="zh-TW" altLang="en-US" dirty="0"/>
              <a:t> </a:t>
            </a:r>
            <a:r>
              <a:rPr lang="en-US" altLang="zh-TW" dirty="0"/>
              <a:t>through</a:t>
            </a:r>
            <a:r>
              <a:rPr lang="zh-TW" altLang="en-US" dirty="0"/>
              <a:t> </a:t>
            </a:r>
            <a:r>
              <a:rPr lang="en-US" altLang="zh-TW" dirty="0"/>
              <a:t>back-test.</a:t>
            </a:r>
          </a:p>
          <a:p>
            <a:r>
              <a:rPr lang="en-US" altLang="zh-TW" dirty="0"/>
              <a:t>Eventually, we put all the best-performing portfolios using different signals and algorithms together in order to get a more</a:t>
            </a:r>
            <a:r>
              <a:rPr lang="zh-TW" altLang="en-US" dirty="0"/>
              <a:t> </a:t>
            </a:r>
            <a:r>
              <a:rPr lang="en-US" altLang="zh-TW" dirty="0"/>
              <a:t>clear view on how well each model is working.</a:t>
            </a:r>
          </a:p>
          <a:p>
            <a:r>
              <a:rPr lang="en-US" altLang="zh-TW" dirty="0"/>
              <a:t>The Portfolios include momentum portfolio, size portfolio, value portfolio, random forest portfolio, and gradient-boosted portfolio.</a:t>
            </a:r>
          </a:p>
        </p:txBody>
      </p:sp>
    </p:spTree>
    <p:extLst>
      <p:ext uri="{BB962C8B-B14F-4D97-AF65-F5344CB8AC3E}">
        <p14:creationId xmlns:p14="http://schemas.microsoft.com/office/powerpoint/2010/main" val="6053017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Best</a:t>
            </a:r>
            <a:r>
              <a:rPr lang="zh-TW" altLang="en-US" sz="2400" dirty="0"/>
              <a:t> </a:t>
            </a:r>
            <a:r>
              <a:rPr lang="en-US" altLang="zh-TW" sz="2400" dirty="0"/>
              <a:t>Portfolios</a:t>
            </a:r>
            <a:r>
              <a:rPr lang="zh-TW" altLang="en-US" sz="2400" dirty="0"/>
              <a:t> </a:t>
            </a:r>
            <a:r>
              <a:rPr lang="en-US" altLang="zh-TW" sz="2400" dirty="0"/>
              <a:t>Comparison</a:t>
            </a:r>
            <a:endParaRPr lang="en-US" sz="2400" dirty="0"/>
          </a:p>
        </p:txBody>
      </p:sp>
      <p:pic>
        <p:nvPicPr>
          <p:cNvPr id="15" name="Picture 14">
            <a:extLst>
              <a:ext uri="{FF2B5EF4-FFF2-40B4-BE49-F238E27FC236}">
                <a16:creationId xmlns:a16="http://schemas.microsoft.com/office/drawing/2014/main" id="{70403D67-074A-DC45-B8A5-F1293726C027}"/>
              </a:ext>
            </a:extLst>
          </p:cNvPr>
          <p:cNvPicPr>
            <a:picLocks noChangeAspect="1"/>
          </p:cNvPicPr>
          <p:nvPr/>
        </p:nvPicPr>
        <p:blipFill>
          <a:blip r:embed="rId2"/>
          <a:stretch>
            <a:fillRect/>
          </a:stretch>
        </p:blipFill>
        <p:spPr>
          <a:xfrm>
            <a:off x="4421828" y="1691164"/>
            <a:ext cx="6355899" cy="4181573"/>
          </a:xfrm>
          <a:prstGeom prst="rect">
            <a:avLst/>
          </a:prstGeom>
        </p:spPr>
      </p:pic>
      <p:sp>
        <p:nvSpPr>
          <p:cNvPr id="16" name="TextBox 15">
            <a:extLst>
              <a:ext uri="{FF2B5EF4-FFF2-40B4-BE49-F238E27FC236}">
                <a16:creationId xmlns:a16="http://schemas.microsoft.com/office/drawing/2014/main" id="{FC5BBA13-A2EE-F244-8247-650551F49C74}"/>
              </a:ext>
            </a:extLst>
          </p:cNvPr>
          <p:cNvSpPr txBox="1"/>
          <p:nvPr/>
        </p:nvSpPr>
        <p:spPr>
          <a:xfrm>
            <a:off x="5488948" y="1080358"/>
            <a:ext cx="4630411" cy="400110"/>
          </a:xfrm>
          <a:prstGeom prst="rect">
            <a:avLst/>
          </a:prstGeom>
          <a:noFill/>
        </p:spPr>
        <p:txBody>
          <a:bodyPr wrap="square" rtlCol="0">
            <a:spAutoFit/>
          </a:bodyPr>
          <a:lstStyle/>
          <a:p>
            <a:pPr algn="ctr"/>
            <a:r>
              <a:rPr lang="en-US" altLang="zh-TW" sz="2000" b="1" dirty="0"/>
              <a:t>Annual</a:t>
            </a:r>
            <a:r>
              <a:rPr lang="zh-TW" altLang="en-US" sz="2000" b="1" dirty="0"/>
              <a:t> </a:t>
            </a:r>
            <a:r>
              <a:rPr lang="en-US" altLang="zh-TW" sz="2000" b="1" dirty="0"/>
              <a:t>Performance</a:t>
            </a:r>
            <a:r>
              <a:rPr lang="zh-TW" altLang="en-US" sz="2000" b="1" dirty="0"/>
              <a:t> </a:t>
            </a:r>
            <a:r>
              <a:rPr lang="en-US" altLang="zh-TW" sz="2000" b="1" dirty="0"/>
              <a:t>Comparison</a:t>
            </a:r>
            <a:endParaRPr lang="en-US" sz="2000" b="1" dirty="0"/>
          </a:p>
        </p:txBody>
      </p:sp>
      <p:sp>
        <p:nvSpPr>
          <p:cNvPr id="17" name="Round Single Corner Rectangle 16">
            <a:extLst>
              <a:ext uri="{FF2B5EF4-FFF2-40B4-BE49-F238E27FC236}">
                <a16:creationId xmlns:a16="http://schemas.microsoft.com/office/drawing/2014/main" id="{B03299B5-3C11-934D-8601-57DA97A32333}"/>
              </a:ext>
            </a:extLst>
          </p:cNvPr>
          <p:cNvSpPr/>
          <p:nvPr/>
        </p:nvSpPr>
        <p:spPr>
          <a:xfrm>
            <a:off x="4738878" y="300070"/>
            <a:ext cx="5818124" cy="694944"/>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behaviors</a:t>
            </a:r>
            <a:r>
              <a:rPr lang="zh-TW" altLang="en-US" sz="1400" dirty="0">
                <a:solidFill>
                  <a:schemeClr val="tx1"/>
                </a:solidFill>
              </a:rPr>
              <a:t> </a:t>
            </a:r>
            <a:r>
              <a:rPr lang="en-US" altLang="zh-TW" sz="1400" dirty="0">
                <a:solidFill>
                  <a:schemeClr val="tx1"/>
                </a:solidFill>
              </a:rPr>
              <a:t>of</a:t>
            </a:r>
            <a:r>
              <a:rPr lang="zh-TW" altLang="en-US" sz="1400" dirty="0">
                <a:solidFill>
                  <a:schemeClr val="tx1"/>
                </a:solidFill>
              </a:rPr>
              <a:t> </a:t>
            </a:r>
            <a:r>
              <a:rPr lang="en-US" altLang="zh-TW" sz="1400" dirty="0">
                <a:solidFill>
                  <a:schemeClr val="tx1"/>
                </a:solidFill>
              </a:rPr>
              <a:t>each</a:t>
            </a:r>
            <a:r>
              <a:rPr lang="zh-TW" altLang="en-US" sz="1400" dirty="0">
                <a:solidFill>
                  <a:schemeClr val="tx1"/>
                </a:solidFill>
              </a:rPr>
              <a:t> </a:t>
            </a:r>
            <a:r>
              <a:rPr lang="en-US" altLang="zh-TW" sz="1400" dirty="0">
                <a:solidFill>
                  <a:schemeClr val="tx1"/>
                </a:solidFill>
              </a:rPr>
              <a:t>of</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best</a:t>
            </a:r>
            <a:r>
              <a:rPr lang="zh-TW" altLang="en-US" sz="1400" dirty="0">
                <a:solidFill>
                  <a:schemeClr val="tx1"/>
                </a:solidFill>
              </a:rPr>
              <a:t> </a:t>
            </a:r>
            <a:r>
              <a:rPr lang="en-US" altLang="zh-TW" sz="1400" dirty="0">
                <a:solidFill>
                  <a:schemeClr val="tx1"/>
                </a:solidFill>
              </a:rPr>
              <a:t>portfolios</a:t>
            </a:r>
            <a:r>
              <a:rPr lang="zh-TW" altLang="en-US" sz="1400" dirty="0">
                <a:solidFill>
                  <a:schemeClr val="tx1"/>
                </a:solidFill>
              </a:rPr>
              <a:t> </a:t>
            </a:r>
            <a:r>
              <a:rPr lang="en-US" altLang="zh-TW" sz="1400" dirty="0">
                <a:solidFill>
                  <a:schemeClr val="tx1"/>
                </a:solidFill>
              </a:rPr>
              <a:t>established</a:t>
            </a:r>
            <a:r>
              <a:rPr lang="zh-TW" altLang="en-US" sz="1400" dirty="0">
                <a:solidFill>
                  <a:schemeClr val="tx1"/>
                </a:solidFill>
              </a:rPr>
              <a:t> </a:t>
            </a:r>
            <a:r>
              <a:rPr lang="en-US" altLang="zh-TW" sz="1400" dirty="0">
                <a:solidFill>
                  <a:schemeClr val="tx1"/>
                </a:solidFill>
              </a:rPr>
              <a:t>using</a:t>
            </a:r>
            <a:r>
              <a:rPr lang="zh-TW" altLang="en-US" sz="1400" dirty="0">
                <a:solidFill>
                  <a:schemeClr val="tx1"/>
                </a:solidFill>
              </a:rPr>
              <a:t> </a:t>
            </a:r>
            <a:r>
              <a:rPr lang="en-US" altLang="zh-TW" sz="1400" dirty="0">
                <a:solidFill>
                  <a:schemeClr val="tx1"/>
                </a:solidFill>
              </a:rPr>
              <a:t>different</a:t>
            </a:r>
            <a:r>
              <a:rPr lang="zh-TW" altLang="en-US" sz="1400" dirty="0">
                <a:solidFill>
                  <a:schemeClr val="tx1"/>
                </a:solidFill>
              </a:rPr>
              <a:t> </a:t>
            </a:r>
            <a:r>
              <a:rPr lang="en-US" altLang="zh-TW" sz="1400" dirty="0">
                <a:solidFill>
                  <a:schemeClr val="tx1"/>
                </a:solidFill>
              </a:rPr>
              <a:t>signals. From the graph, we can clearly see that size and random forest portfolio are performing the best.</a:t>
            </a:r>
            <a:endParaRPr lang="en-US" sz="1400" dirty="0">
              <a:solidFill>
                <a:schemeClr val="tx1"/>
              </a:solidFill>
            </a:endParaRPr>
          </a:p>
        </p:txBody>
      </p:sp>
    </p:spTree>
    <p:extLst>
      <p:ext uri="{BB962C8B-B14F-4D97-AF65-F5344CB8AC3E}">
        <p14:creationId xmlns:p14="http://schemas.microsoft.com/office/powerpoint/2010/main" val="750839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altLang="zh-TW" dirty="0"/>
              <a:t>Why Machine Learning?</a:t>
            </a:r>
            <a:endParaRPr lang="en-US"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p:txBody>
          <a:bodyPr>
            <a:normAutofit/>
          </a:bodyPr>
          <a:lstStyle/>
          <a:p>
            <a:r>
              <a:rPr lang="en-US" altLang="zh-TW" dirty="0"/>
              <a:t>Traditional</a:t>
            </a:r>
            <a:r>
              <a:rPr lang="zh-TW" altLang="en-US" dirty="0"/>
              <a:t> </a:t>
            </a:r>
            <a:r>
              <a:rPr lang="en-US" altLang="zh-TW" dirty="0"/>
              <a:t>prediction</a:t>
            </a:r>
            <a:r>
              <a:rPr lang="zh-TW" altLang="en-US" dirty="0"/>
              <a:t> </a:t>
            </a:r>
            <a:r>
              <a:rPr lang="en-US" altLang="zh-TW" dirty="0"/>
              <a:t>methods</a:t>
            </a:r>
            <a:r>
              <a:rPr lang="zh-TW" altLang="en-US" dirty="0"/>
              <a:t> </a:t>
            </a:r>
            <a:r>
              <a:rPr lang="en-US" altLang="zh-TW" dirty="0"/>
              <a:t>(OLS,</a:t>
            </a:r>
            <a:r>
              <a:rPr lang="zh-TW" altLang="en-US" dirty="0"/>
              <a:t> </a:t>
            </a:r>
            <a:r>
              <a:rPr lang="en-US" altLang="zh-TW" dirty="0"/>
              <a:t>Fama-</a:t>
            </a:r>
            <a:r>
              <a:rPr lang="en-US" altLang="zh-TW" dirty="0" err="1"/>
              <a:t>MacBeth</a:t>
            </a:r>
            <a:r>
              <a:rPr lang="en-US" altLang="zh-TW" dirty="0"/>
              <a:t> Regression)</a:t>
            </a:r>
            <a:r>
              <a:rPr lang="zh-TW" altLang="en-US" dirty="0"/>
              <a:t> </a:t>
            </a:r>
            <a:r>
              <a:rPr lang="en-US" altLang="zh-TW" dirty="0"/>
              <a:t>break</a:t>
            </a:r>
            <a:r>
              <a:rPr lang="zh-TW" altLang="en-US" dirty="0"/>
              <a:t> </a:t>
            </a:r>
            <a:r>
              <a:rPr lang="en-US" altLang="zh-TW" dirty="0"/>
              <a:t>down</a:t>
            </a:r>
            <a:r>
              <a:rPr lang="zh-TW" altLang="en-US" dirty="0"/>
              <a:t> </a:t>
            </a:r>
            <a:r>
              <a:rPr lang="en-US" altLang="zh-TW" dirty="0"/>
              <a:t>when</a:t>
            </a:r>
            <a:r>
              <a:rPr lang="zh-TW" altLang="en-US" dirty="0"/>
              <a:t> </a:t>
            </a:r>
            <a:r>
              <a:rPr lang="en-US" altLang="zh-TW" dirty="0"/>
              <a:t>the</a:t>
            </a:r>
            <a:r>
              <a:rPr lang="zh-TW" altLang="en-US" dirty="0"/>
              <a:t> </a:t>
            </a:r>
            <a:r>
              <a:rPr lang="en-US" altLang="zh-TW" dirty="0"/>
              <a:t>predictor</a:t>
            </a:r>
            <a:r>
              <a:rPr lang="zh-TW" altLang="en-US" dirty="0"/>
              <a:t> </a:t>
            </a:r>
            <a:r>
              <a:rPr lang="en-US" altLang="zh-TW" dirty="0"/>
              <a:t>count</a:t>
            </a:r>
            <a:r>
              <a:rPr lang="zh-TW" altLang="en-US" dirty="0"/>
              <a:t> </a:t>
            </a:r>
            <a:r>
              <a:rPr lang="en-US" altLang="zh-TW" dirty="0"/>
              <a:t>approaches</a:t>
            </a:r>
            <a:r>
              <a:rPr lang="zh-TW" altLang="en-US" dirty="0"/>
              <a:t> </a:t>
            </a:r>
            <a:r>
              <a:rPr lang="en-US" altLang="zh-TW" dirty="0"/>
              <a:t>the</a:t>
            </a:r>
            <a:r>
              <a:rPr lang="zh-TW" altLang="en-US" dirty="0"/>
              <a:t> </a:t>
            </a:r>
            <a:r>
              <a:rPr lang="en-US" altLang="zh-TW" dirty="0"/>
              <a:t>observation</a:t>
            </a:r>
            <a:r>
              <a:rPr lang="zh-TW" altLang="en-US" dirty="0"/>
              <a:t> </a:t>
            </a:r>
            <a:r>
              <a:rPr lang="en-US" altLang="zh-TW" dirty="0"/>
              <a:t>count</a:t>
            </a:r>
            <a:r>
              <a:rPr lang="zh-TW" altLang="en-US" dirty="0"/>
              <a:t> </a:t>
            </a:r>
            <a:r>
              <a:rPr lang="en-US" altLang="zh-TW" dirty="0"/>
              <a:t>or</a:t>
            </a:r>
            <a:r>
              <a:rPr lang="zh-TW" altLang="en-US" dirty="0"/>
              <a:t> </a:t>
            </a:r>
            <a:r>
              <a:rPr lang="en-US" altLang="zh-TW" dirty="0"/>
              <a:t>predictors</a:t>
            </a:r>
            <a:r>
              <a:rPr lang="zh-TW" altLang="en-US" dirty="0"/>
              <a:t> </a:t>
            </a:r>
            <a:r>
              <a:rPr lang="en-US" altLang="zh-TW" dirty="0"/>
              <a:t>are</a:t>
            </a:r>
            <a:r>
              <a:rPr lang="zh-TW" altLang="en-US" dirty="0"/>
              <a:t> </a:t>
            </a:r>
            <a:r>
              <a:rPr lang="en-US" altLang="zh-TW" dirty="0"/>
              <a:t>highly</a:t>
            </a:r>
            <a:r>
              <a:rPr lang="zh-TW" altLang="en-US" dirty="0"/>
              <a:t> </a:t>
            </a:r>
            <a:r>
              <a:rPr lang="en-US" altLang="zh-TW" dirty="0"/>
              <a:t>correlated,</a:t>
            </a:r>
            <a:r>
              <a:rPr lang="zh-TW" altLang="en-US" dirty="0"/>
              <a:t> </a:t>
            </a:r>
            <a:r>
              <a:rPr lang="en-US" altLang="zh-TW" dirty="0"/>
              <a:t>while</a:t>
            </a:r>
            <a:r>
              <a:rPr lang="zh-TW" altLang="en-US" dirty="0"/>
              <a:t> </a:t>
            </a:r>
            <a:r>
              <a:rPr lang="en-US" altLang="zh-TW" dirty="0"/>
              <a:t>machine</a:t>
            </a:r>
            <a:r>
              <a:rPr lang="zh-TW" altLang="en-US" dirty="0"/>
              <a:t> </a:t>
            </a:r>
            <a:r>
              <a:rPr lang="en-US" altLang="zh-TW" dirty="0"/>
              <a:t>learning</a:t>
            </a:r>
            <a:r>
              <a:rPr lang="zh-TW" altLang="en-US" dirty="0"/>
              <a:t> </a:t>
            </a:r>
            <a:r>
              <a:rPr lang="en-US" altLang="zh-TW" dirty="0"/>
              <a:t>techniques</a:t>
            </a:r>
            <a:r>
              <a:rPr lang="zh-TW" altLang="en-US" dirty="0"/>
              <a:t> </a:t>
            </a:r>
            <a:r>
              <a:rPr lang="en-US" altLang="zh-TW" dirty="0"/>
              <a:t>are</a:t>
            </a:r>
            <a:r>
              <a:rPr lang="zh-TW" altLang="en-US" dirty="0"/>
              <a:t> </a:t>
            </a:r>
            <a:r>
              <a:rPr lang="en-US" altLang="zh-TW" dirty="0"/>
              <a:t>well-suited</a:t>
            </a:r>
            <a:r>
              <a:rPr lang="zh-TW" altLang="en-US" dirty="0"/>
              <a:t> </a:t>
            </a:r>
            <a:r>
              <a:rPr lang="en-US" altLang="zh-TW" dirty="0"/>
              <a:t>for</a:t>
            </a:r>
            <a:r>
              <a:rPr lang="zh-TW" altLang="en-US" dirty="0"/>
              <a:t> </a:t>
            </a:r>
            <a:r>
              <a:rPr lang="en-US" altLang="zh-TW" dirty="0"/>
              <a:t>these</a:t>
            </a:r>
            <a:r>
              <a:rPr lang="zh-TW" altLang="en-US" dirty="0"/>
              <a:t> </a:t>
            </a:r>
            <a:r>
              <a:rPr lang="en-US" altLang="zh-TW" dirty="0"/>
              <a:t>problems.</a:t>
            </a:r>
          </a:p>
          <a:p>
            <a:r>
              <a:rPr lang="en-US" altLang="zh-TW" dirty="0"/>
              <a:t>Interactions</a:t>
            </a:r>
            <a:r>
              <a:rPr lang="zh-TW" altLang="en-US" dirty="0"/>
              <a:t> </a:t>
            </a:r>
            <a:r>
              <a:rPr lang="en-US" altLang="zh-TW" dirty="0"/>
              <a:t>and</a:t>
            </a:r>
            <a:r>
              <a:rPr lang="zh-TW" altLang="en-US" dirty="0"/>
              <a:t> </a:t>
            </a:r>
            <a:r>
              <a:rPr lang="en-US" altLang="zh-TW" dirty="0"/>
              <a:t>non-linearities</a:t>
            </a:r>
            <a:r>
              <a:rPr lang="zh-TW" altLang="en-US" dirty="0"/>
              <a:t> </a:t>
            </a:r>
            <a:r>
              <a:rPr lang="en-US" altLang="zh-TW" dirty="0"/>
              <a:t>can</a:t>
            </a:r>
            <a:r>
              <a:rPr lang="zh-TW" altLang="en-US" dirty="0"/>
              <a:t> </a:t>
            </a:r>
            <a:r>
              <a:rPr lang="en-US" altLang="zh-TW" dirty="0"/>
              <a:t>be</a:t>
            </a:r>
            <a:r>
              <a:rPr lang="zh-TW" altLang="en-US" dirty="0"/>
              <a:t> </a:t>
            </a:r>
            <a:r>
              <a:rPr lang="en-US" altLang="zh-TW" dirty="0"/>
              <a:t>better taken</a:t>
            </a:r>
            <a:r>
              <a:rPr lang="zh-TW" altLang="en-US" dirty="0"/>
              <a:t> </a:t>
            </a:r>
            <a:r>
              <a:rPr lang="en-US" altLang="zh-TW" dirty="0"/>
              <a:t>care</a:t>
            </a:r>
            <a:r>
              <a:rPr lang="zh-TW" altLang="en-US" dirty="0"/>
              <a:t> </a:t>
            </a:r>
            <a:r>
              <a:rPr lang="en-US" altLang="zh-TW" dirty="0"/>
              <a:t>of</a:t>
            </a:r>
            <a:r>
              <a:rPr lang="zh-TW" altLang="en-US" dirty="0"/>
              <a:t> </a:t>
            </a:r>
            <a:r>
              <a:rPr lang="en-US" altLang="zh-TW" dirty="0"/>
              <a:t>with</a:t>
            </a:r>
            <a:r>
              <a:rPr lang="zh-TW" altLang="en-US" dirty="0"/>
              <a:t> </a:t>
            </a:r>
            <a:r>
              <a:rPr lang="en-US" altLang="zh-TW" dirty="0"/>
              <a:t>the</a:t>
            </a:r>
            <a:r>
              <a:rPr lang="zh-TW" altLang="en-US" dirty="0"/>
              <a:t> </a:t>
            </a:r>
            <a:r>
              <a:rPr lang="en-US" altLang="zh-TW" dirty="0"/>
              <a:t>machine</a:t>
            </a:r>
            <a:r>
              <a:rPr lang="zh-TW" altLang="en-US" dirty="0"/>
              <a:t> </a:t>
            </a:r>
            <a:r>
              <a:rPr lang="en-US" altLang="zh-TW" dirty="0"/>
              <a:t>learning</a:t>
            </a:r>
            <a:r>
              <a:rPr lang="zh-TW" altLang="en-US" dirty="0"/>
              <a:t> </a:t>
            </a:r>
            <a:r>
              <a:rPr lang="en-US" altLang="zh-TW" dirty="0"/>
              <a:t>algorithms.</a:t>
            </a:r>
          </a:p>
          <a:p>
            <a:endParaRPr lang="en-US" altLang="zh-TW" dirty="0"/>
          </a:p>
          <a:p>
            <a:endParaRPr lang="en-US" dirty="0"/>
          </a:p>
        </p:txBody>
      </p:sp>
    </p:spTree>
    <p:extLst>
      <p:ext uri="{BB962C8B-B14F-4D97-AF65-F5344CB8AC3E}">
        <p14:creationId xmlns:p14="http://schemas.microsoft.com/office/powerpoint/2010/main" val="33440306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normAutofit/>
          </a:bodyPr>
          <a:lstStyle/>
          <a:p>
            <a:r>
              <a:rPr lang="en-US" altLang="zh-TW" sz="2400" dirty="0"/>
              <a:t>Best</a:t>
            </a:r>
            <a:r>
              <a:rPr lang="zh-TW" altLang="en-US" sz="2400" dirty="0"/>
              <a:t> </a:t>
            </a:r>
            <a:r>
              <a:rPr lang="en-US" altLang="zh-TW" sz="2400" dirty="0"/>
              <a:t>Portfolios</a:t>
            </a:r>
            <a:r>
              <a:rPr lang="zh-TW" altLang="en-US" sz="2400" dirty="0"/>
              <a:t> </a:t>
            </a:r>
            <a:r>
              <a:rPr lang="en-US" altLang="zh-TW" sz="2400" dirty="0"/>
              <a:t>Comparison</a:t>
            </a:r>
            <a:endParaRPr lang="en-US" sz="2400" dirty="0"/>
          </a:p>
        </p:txBody>
      </p:sp>
      <p:pic>
        <p:nvPicPr>
          <p:cNvPr id="13" name="Picture 12">
            <a:extLst>
              <a:ext uri="{FF2B5EF4-FFF2-40B4-BE49-F238E27FC236}">
                <a16:creationId xmlns:a16="http://schemas.microsoft.com/office/drawing/2014/main" id="{32A4FD7D-E95C-5948-A8CF-A949C4062F4C}"/>
              </a:ext>
            </a:extLst>
          </p:cNvPr>
          <p:cNvPicPr>
            <a:picLocks noChangeAspect="1"/>
          </p:cNvPicPr>
          <p:nvPr/>
        </p:nvPicPr>
        <p:blipFill>
          <a:blip r:embed="rId2"/>
          <a:stretch>
            <a:fillRect/>
          </a:stretch>
        </p:blipFill>
        <p:spPr>
          <a:xfrm>
            <a:off x="4110228" y="1727638"/>
            <a:ext cx="6748489" cy="4570405"/>
          </a:xfrm>
          <a:prstGeom prst="rect">
            <a:avLst/>
          </a:prstGeom>
        </p:spPr>
      </p:pic>
      <p:sp>
        <p:nvSpPr>
          <p:cNvPr id="16" name="TextBox 15">
            <a:extLst>
              <a:ext uri="{FF2B5EF4-FFF2-40B4-BE49-F238E27FC236}">
                <a16:creationId xmlns:a16="http://schemas.microsoft.com/office/drawing/2014/main" id="{F4F07966-1591-D640-8848-77DBDC8B0A84}"/>
              </a:ext>
            </a:extLst>
          </p:cNvPr>
          <p:cNvSpPr txBox="1"/>
          <p:nvPr/>
        </p:nvSpPr>
        <p:spPr>
          <a:xfrm>
            <a:off x="4875066" y="1327529"/>
            <a:ext cx="5382768" cy="400110"/>
          </a:xfrm>
          <a:prstGeom prst="rect">
            <a:avLst/>
          </a:prstGeom>
          <a:noFill/>
        </p:spPr>
        <p:txBody>
          <a:bodyPr wrap="square" rtlCol="0">
            <a:spAutoFit/>
          </a:bodyPr>
          <a:lstStyle/>
          <a:p>
            <a:pPr algn="ctr"/>
            <a:r>
              <a:rPr lang="en-US" altLang="zh-TW" sz="2000" b="1" dirty="0"/>
              <a:t>Cumulative</a:t>
            </a:r>
            <a:r>
              <a:rPr lang="zh-TW" altLang="en-US" sz="2000" b="1" dirty="0"/>
              <a:t> </a:t>
            </a:r>
            <a:r>
              <a:rPr lang="en-US" altLang="zh-TW" sz="2000" b="1" dirty="0"/>
              <a:t>Return</a:t>
            </a:r>
            <a:r>
              <a:rPr lang="zh-TW" altLang="en-US" sz="2000" b="1" dirty="0"/>
              <a:t> </a:t>
            </a:r>
            <a:r>
              <a:rPr lang="en-US" altLang="zh-TW" sz="2000" b="1" dirty="0"/>
              <a:t>Comparison</a:t>
            </a:r>
            <a:endParaRPr lang="en-US" sz="2000" b="1" dirty="0"/>
          </a:p>
        </p:txBody>
      </p:sp>
      <p:sp>
        <p:nvSpPr>
          <p:cNvPr id="17" name="TextBox 16">
            <a:extLst>
              <a:ext uri="{FF2B5EF4-FFF2-40B4-BE49-F238E27FC236}">
                <a16:creationId xmlns:a16="http://schemas.microsoft.com/office/drawing/2014/main" id="{6D66741B-620B-B14E-BB7E-DDD3939037B2}"/>
              </a:ext>
            </a:extLst>
          </p:cNvPr>
          <p:cNvSpPr txBox="1"/>
          <p:nvPr/>
        </p:nvSpPr>
        <p:spPr>
          <a:xfrm>
            <a:off x="6437376" y="5928712"/>
            <a:ext cx="2743200" cy="369332"/>
          </a:xfrm>
          <a:prstGeom prst="rect">
            <a:avLst/>
          </a:prstGeom>
          <a:solidFill>
            <a:schemeClr val="bg1"/>
          </a:solidFill>
        </p:spPr>
        <p:txBody>
          <a:bodyPr wrap="square" rtlCol="0">
            <a:spAutoFit/>
          </a:bodyPr>
          <a:lstStyle/>
          <a:p>
            <a:r>
              <a:rPr lang="en-US" altLang="zh-TW" dirty="0"/>
              <a:t>1987-01-01</a:t>
            </a:r>
            <a:r>
              <a:rPr lang="zh-TW" altLang="en-US" dirty="0"/>
              <a:t> </a:t>
            </a:r>
            <a:r>
              <a:rPr lang="en-US" altLang="zh-TW" dirty="0"/>
              <a:t>~</a:t>
            </a:r>
            <a:r>
              <a:rPr lang="zh-TW" altLang="en-US" dirty="0"/>
              <a:t> </a:t>
            </a:r>
            <a:r>
              <a:rPr lang="en-US" altLang="zh-TW" dirty="0"/>
              <a:t>2016-12-31</a:t>
            </a:r>
            <a:endParaRPr lang="en-US" dirty="0"/>
          </a:p>
        </p:txBody>
      </p:sp>
      <p:sp>
        <p:nvSpPr>
          <p:cNvPr id="7" name="Round Single Corner Rectangle 6">
            <a:extLst>
              <a:ext uri="{FF2B5EF4-FFF2-40B4-BE49-F238E27FC236}">
                <a16:creationId xmlns:a16="http://schemas.microsoft.com/office/drawing/2014/main" id="{41CE5F77-C963-7342-96E9-D2927CF65F84}"/>
              </a:ext>
            </a:extLst>
          </p:cNvPr>
          <p:cNvSpPr/>
          <p:nvPr/>
        </p:nvSpPr>
        <p:spPr>
          <a:xfrm>
            <a:off x="4023360" y="241304"/>
            <a:ext cx="7205472" cy="1110608"/>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In</a:t>
            </a:r>
            <a:r>
              <a:rPr lang="zh-TW" altLang="en-US" sz="1400" dirty="0">
                <a:solidFill>
                  <a:schemeClr val="tx1"/>
                </a:solidFill>
              </a:rPr>
              <a:t> </a:t>
            </a:r>
            <a:r>
              <a:rPr lang="en-US" altLang="zh-TW" sz="1400" dirty="0">
                <a:solidFill>
                  <a:schemeClr val="tx1"/>
                </a:solidFill>
              </a:rPr>
              <a:t>this</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are</a:t>
            </a:r>
            <a:r>
              <a:rPr lang="zh-TW" altLang="en-US" sz="1400" dirty="0">
                <a:solidFill>
                  <a:schemeClr val="tx1"/>
                </a:solidFill>
              </a:rPr>
              <a:t> </a:t>
            </a:r>
            <a:r>
              <a:rPr lang="en-US" altLang="zh-TW" sz="1400" dirty="0">
                <a:solidFill>
                  <a:schemeClr val="tx1"/>
                </a:solidFill>
              </a:rPr>
              <a:t>trying</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understand</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cumulative</a:t>
            </a:r>
            <a:r>
              <a:rPr lang="zh-TW" altLang="en-US" sz="1400" dirty="0">
                <a:solidFill>
                  <a:schemeClr val="tx1"/>
                </a:solidFill>
              </a:rPr>
              <a:t> </a:t>
            </a:r>
            <a:r>
              <a:rPr lang="en-US" altLang="zh-TW" sz="1400" dirty="0">
                <a:solidFill>
                  <a:schemeClr val="tx1"/>
                </a:solidFill>
              </a:rPr>
              <a:t>return</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1987</a:t>
            </a:r>
            <a:r>
              <a:rPr lang="zh-TW" altLang="en-US" sz="1400" dirty="0">
                <a:solidFill>
                  <a:schemeClr val="tx1"/>
                </a:solidFill>
              </a:rPr>
              <a:t> </a:t>
            </a:r>
            <a:r>
              <a:rPr lang="en-US" altLang="zh-TW" sz="1400" dirty="0">
                <a:solidFill>
                  <a:schemeClr val="tx1"/>
                </a:solidFill>
              </a:rPr>
              <a:t>to</a:t>
            </a:r>
            <a:r>
              <a:rPr lang="zh-TW" altLang="en-US" sz="1400" dirty="0">
                <a:solidFill>
                  <a:schemeClr val="tx1"/>
                </a:solidFill>
              </a:rPr>
              <a:t> </a:t>
            </a:r>
            <a:r>
              <a:rPr lang="en-US" altLang="zh-TW" sz="1400" dirty="0">
                <a:solidFill>
                  <a:schemeClr val="tx1"/>
                </a:solidFill>
              </a:rPr>
              <a:t>2016</a:t>
            </a:r>
            <a:r>
              <a:rPr lang="zh-TW" altLang="en-US" sz="1400" dirty="0">
                <a:solidFill>
                  <a:schemeClr val="tx1"/>
                </a:solidFill>
              </a:rPr>
              <a:t> </a:t>
            </a:r>
            <a:r>
              <a:rPr lang="en-US" altLang="zh-TW" sz="1400" dirty="0">
                <a:solidFill>
                  <a:schemeClr val="tx1"/>
                </a:solidFill>
              </a:rPr>
              <a:t>if</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invest</a:t>
            </a:r>
            <a:r>
              <a:rPr lang="zh-TW" altLang="en-US" sz="1400" dirty="0">
                <a:solidFill>
                  <a:schemeClr val="tx1"/>
                </a:solidFill>
              </a:rPr>
              <a:t> </a:t>
            </a:r>
            <a:r>
              <a:rPr lang="en-US" altLang="zh-TW" sz="1400" dirty="0">
                <a:solidFill>
                  <a:schemeClr val="tx1"/>
                </a:solidFill>
              </a:rPr>
              <a:t>$1</a:t>
            </a:r>
            <a:r>
              <a:rPr lang="zh-TW" altLang="en-US" sz="1400" dirty="0">
                <a:solidFill>
                  <a:schemeClr val="tx1"/>
                </a:solidFill>
              </a:rPr>
              <a:t> </a:t>
            </a:r>
            <a:r>
              <a:rPr lang="en-US" altLang="zh-TW" sz="1400" dirty="0">
                <a:solidFill>
                  <a:schemeClr val="tx1"/>
                </a:solidFill>
              </a:rPr>
              <a:t>at</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beginning for each of the group (portfolio).</a:t>
            </a:r>
            <a:r>
              <a:rPr lang="zh-TW" altLang="en-US" sz="1400" dirty="0">
                <a:solidFill>
                  <a:schemeClr val="tx1"/>
                </a:solidFill>
              </a:rPr>
              <a:t> </a:t>
            </a:r>
            <a:r>
              <a:rPr lang="en-US" altLang="zh-TW" sz="1400" dirty="0">
                <a:solidFill>
                  <a:schemeClr val="tx1"/>
                </a:solidFill>
              </a:rPr>
              <a:t>As</a:t>
            </a:r>
            <a:r>
              <a:rPr lang="zh-TW" altLang="en-US" sz="1400" dirty="0">
                <a:solidFill>
                  <a:schemeClr val="tx1"/>
                </a:solidFill>
              </a:rPr>
              <a:t> </a:t>
            </a:r>
            <a:r>
              <a:rPr lang="en-US" altLang="zh-TW" sz="1400" dirty="0">
                <a:solidFill>
                  <a:schemeClr val="tx1"/>
                </a:solidFill>
              </a:rPr>
              <a:t>we</a:t>
            </a:r>
            <a:r>
              <a:rPr lang="zh-TW" altLang="en-US" sz="1400" dirty="0">
                <a:solidFill>
                  <a:schemeClr val="tx1"/>
                </a:solidFill>
              </a:rPr>
              <a:t> </a:t>
            </a:r>
            <a:r>
              <a:rPr lang="en-US" altLang="zh-TW" sz="1400" dirty="0">
                <a:solidFill>
                  <a:schemeClr val="tx1"/>
                </a:solidFill>
              </a:rPr>
              <a:t>can see</a:t>
            </a:r>
            <a:r>
              <a:rPr lang="zh-TW" altLang="en-US" sz="1400" dirty="0">
                <a:solidFill>
                  <a:schemeClr val="tx1"/>
                </a:solidFill>
              </a:rPr>
              <a:t> </a:t>
            </a:r>
            <a:r>
              <a:rPr lang="en-US" altLang="zh-TW" sz="1400" dirty="0">
                <a:solidFill>
                  <a:schemeClr val="tx1"/>
                </a:solidFill>
              </a:rPr>
              <a:t>from</a:t>
            </a:r>
            <a:r>
              <a:rPr lang="zh-TW" altLang="en-US" sz="1400" dirty="0">
                <a:solidFill>
                  <a:schemeClr val="tx1"/>
                </a:solidFill>
              </a:rPr>
              <a:t> </a:t>
            </a:r>
            <a:r>
              <a:rPr lang="en-US" altLang="zh-TW" sz="1400" dirty="0">
                <a:solidFill>
                  <a:schemeClr val="tx1"/>
                </a:solidFill>
              </a:rPr>
              <a:t>the</a:t>
            </a:r>
            <a:r>
              <a:rPr lang="zh-TW" altLang="en-US" sz="1400" dirty="0">
                <a:solidFill>
                  <a:schemeClr val="tx1"/>
                </a:solidFill>
              </a:rPr>
              <a:t> </a:t>
            </a:r>
            <a:r>
              <a:rPr lang="en-US" altLang="zh-TW" sz="1400" dirty="0">
                <a:solidFill>
                  <a:schemeClr val="tx1"/>
                </a:solidFill>
              </a:rPr>
              <a:t>graph,</a:t>
            </a:r>
            <a:r>
              <a:rPr lang="zh-TW" altLang="en-US" sz="1400" dirty="0">
                <a:solidFill>
                  <a:schemeClr val="tx1"/>
                </a:solidFill>
              </a:rPr>
              <a:t> </a:t>
            </a:r>
            <a:r>
              <a:rPr lang="en-US" altLang="zh-TW" sz="1400" dirty="0">
                <a:solidFill>
                  <a:schemeClr val="tx1"/>
                </a:solidFill>
              </a:rPr>
              <a:t>making portfolios random forest algorithms performs the second-best, which is the red line in the graph. The size portfolio performs the best, as represented in the orange line.</a:t>
            </a:r>
            <a:endParaRPr lang="en-US" sz="1400" dirty="0">
              <a:solidFill>
                <a:schemeClr val="tx1"/>
              </a:solidFill>
            </a:endParaRPr>
          </a:p>
        </p:txBody>
      </p:sp>
    </p:spTree>
    <p:extLst>
      <p:ext uri="{BB962C8B-B14F-4D97-AF65-F5344CB8AC3E}">
        <p14:creationId xmlns:p14="http://schemas.microsoft.com/office/powerpoint/2010/main" val="38918753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altLang="zh-TW" dirty="0"/>
              <a:t>Conclusion</a:t>
            </a:r>
            <a:endParaRPr lang="en-US"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p:txBody>
          <a:bodyPr>
            <a:normAutofit/>
          </a:bodyPr>
          <a:lstStyle/>
          <a:p>
            <a:r>
              <a:rPr lang="en-US" altLang="zh-TW" dirty="0"/>
              <a:t>From the above research, we see that value portfolio performs the best, while our random forest portfolio performs secondly, according to back-test.</a:t>
            </a:r>
          </a:p>
          <a:p>
            <a:r>
              <a:rPr lang="en-US" altLang="zh-TW" dirty="0"/>
              <a:t>I will continue to incorporate more signals and tune the model to see if the model can capture more signals and make better predictions.</a:t>
            </a:r>
          </a:p>
          <a:p>
            <a:r>
              <a:rPr lang="en-US" altLang="zh-TW" dirty="0"/>
              <a:t>Currently the model is using a fixed training dataset, which might not successfully capture the dynamics of the market. The next step is to construct the model on a rolling basis, which will re-train the model every year to incorporate more recent information.</a:t>
            </a:r>
          </a:p>
          <a:p>
            <a:r>
              <a:rPr lang="en-US" altLang="zh-TW" dirty="0"/>
              <a:t>And</a:t>
            </a:r>
            <a:r>
              <a:rPr lang="zh-TW" altLang="en-US" dirty="0"/>
              <a:t> </a:t>
            </a:r>
            <a:r>
              <a:rPr lang="en-US" altLang="zh-TW" dirty="0"/>
              <a:t>the</a:t>
            </a:r>
            <a:r>
              <a:rPr lang="zh-TW" altLang="en-US" dirty="0"/>
              <a:t> </a:t>
            </a:r>
            <a:r>
              <a:rPr lang="en-US" altLang="zh-TW" dirty="0"/>
              <a:t>model</a:t>
            </a:r>
            <a:r>
              <a:rPr lang="zh-TW" altLang="en-US" dirty="0"/>
              <a:t> </a:t>
            </a:r>
            <a:r>
              <a:rPr lang="en-US" altLang="zh-TW" dirty="0"/>
              <a:t>will</a:t>
            </a:r>
            <a:r>
              <a:rPr lang="zh-TW" altLang="en-US" dirty="0"/>
              <a:t> </a:t>
            </a:r>
            <a:r>
              <a:rPr lang="en-US" altLang="zh-TW" dirty="0"/>
              <a:t>be</a:t>
            </a:r>
            <a:r>
              <a:rPr lang="zh-TW" altLang="en-US" dirty="0"/>
              <a:t> </a:t>
            </a:r>
            <a:r>
              <a:rPr lang="en-US" altLang="zh-TW" dirty="0"/>
              <a:t>ready</a:t>
            </a:r>
            <a:r>
              <a:rPr lang="zh-TW" altLang="en-US" dirty="0"/>
              <a:t> </a:t>
            </a:r>
            <a:r>
              <a:rPr lang="en-US" altLang="zh-TW" dirty="0"/>
              <a:t>to</a:t>
            </a:r>
            <a:r>
              <a:rPr lang="zh-TW" altLang="en-US" dirty="0"/>
              <a:t> </a:t>
            </a:r>
            <a:r>
              <a:rPr lang="en-US" altLang="zh-TW" dirty="0"/>
              <a:t>put</a:t>
            </a:r>
            <a:r>
              <a:rPr lang="zh-TW" altLang="en-US" dirty="0"/>
              <a:t> </a:t>
            </a:r>
            <a:r>
              <a:rPr lang="en-US" altLang="zh-TW" dirty="0"/>
              <a:t>into</a:t>
            </a:r>
            <a:r>
              <a:rPr lang="zh-TW" altLang="en-US" dirty="0"/>
              <a:t> </a:t>
            </a:r>
            <a:r>
              <a:rPr lang="en-US" altLang="zh-TW" dirty="0"/>
              <a:t>actual</a:t>
            </a:r>
            <a:r>
              <a:rPr lang="zh-TW" altLang="en-US" dirty="0"/>
              <a:t> </a:t>
            </a:r>
            <a:r>
              <a:rPr lang="en-US" altLang="zh-TW" dirty="0"/>
              <a:t>trading</a:t>
            </a:r>
            <a:r>
              <a:rPr lang="zh-TW" altLang="en-US" dirty="0"/>
              <a:t> </a:t>
            </a:r>
            <a:r>
              <a:rPr lang="en-US" altLang="zh-TW" dirty="0"/>
              <a:t>procedure.</a:t>
            </a:r>
            <a:endParaRPr lang="en-US" dirty="0"/>
          </a:p>
        </p:txBody>
      </p:sp>
    </p:spTree>
    <p:extLst>
      <p:ext uri="{BB962C8B-B14F-4D97-AF65-F5344CB8AC3E}">
        <p14:creationId xmlns:p14="http://schemas.microsoft.com/office/powerpoint/2010/main" val="1762802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p:txBody>
          <a:bodyPr/>
          <a:lstStyle/>
          <a:p>
            <a:r>
              <a:rPr lang="en-US" dirty="0"/>
              <a:t>Stock Data, </a:t>
            </a:r>
            <a:r>
              <a:rPr lang="en-US" altLang="zh-TW" dirty="0"/>
              <a:t>1926</a:t>
            </a:r>
            <a:r>
              <a:rPr lang="zh-TW" altLang="en-US" dirty="0"/>
              <a:t> </a:t>
            </a:r>
            <a:r>
              <a:rPr lang="en-US" altLang="zh-TW" dirty="0"/>
              <a:t>–</a:t>
            </a:r>
            <a:r>
              <a:rPr lang="zh-TW" altLang="en-US" dirty="0"/>
              <a:t> </a:t>
            </a:r>
            <a:r>
              <a:rPr lang="en-US" altLang="zh-TW" dirty="0"/>
              <a:t>2018,</a:t>
            </a:r>
            <a:r>
              <a:rPr lang="zh-TW" altLang="en-US" dirty="0"/>
              <a:t> </a:t>
            </a:r>
            <a:r>
              <a:rPr lang="en-US" altLang="zh-TW" dirty="0"/>
              <a:t>WRDS</a:t>
            </a:r>
            <a:r>
              <a:rPr lang="zh-TW" altLang="en-US" dirty="0"/>
              <a:t> </a:t>
            </a:r>
            <a:r>
              <a:rPr lang="en-US" altLang="zh-TW" dirty="0"/>
              <a:t>CRSP Dataset</a:t>
            </a:r>
          </a:p>
          <a:p>
            <a:r>
              <a:rPr lang="en-US" altLang="zh-TW" dirty="0"/>
              <a:t>Fundamental Data, 1957</a:t>
            </a:r>
            <a:r>
              <a:rPr lang="zh-TW" altLang="en-US" dirty="0"/>
              <a:t> </a:t>
            </a:r>
            <a:r>
              <a:rPr lang="en-US" altLang="zh-TW" dirty="0"/>
              <a:t>–</a:t>
            </a:r>
            <a:r>
              <a:rPr lang="zh-TW" altLang="en-US" dirty="0"/>
              <a:t> </a:t>
            </a:r>
            <a:r>
              <a:rPr lang="en-US" altLang="zh-TW" dirty="0"/>
              <a:t>2018,</a:t>
            </a:r>
            <a:r>
              <a:rPr lang="zh-TW" altLang="en-US" dirty="0"/>
              <a:t> </a:t>
            </a:r>
            <a:r>
              <a:rPr lang="en-US" altLang="zh-TW" dirty="0"/>
              <a:t>WRDS</a:t>
            </a:r>
            <a:r>
              <a:rPr lang="zh-TW" altLang="en-US" dirty="0"/>
              <a:t> </a:t>
            </a:r>
            <a:r>
              <a:rPr lang="en-US" altLang="zh-TW" dirty="0"/>
              <a:t>Compustat Dataset</a:t>
            </a:r>
          </a:p>
          <a:p>
            <a:r>
              <a:rPr lang="en-US" altLang="zh-TW" dirty="0"/>
              <a:t>Market</a:t>
            </a:r>
            <a:r>
              <a:rPr lang="zh-TW" altLang="en-US" dirty="0"/>
              <a:t> </a:t>
            </a:r>
            <a:r>
              <a:rPr lang="en-US" altLang="zh-TW" dirty="0"/>
              <a:t>Benchmark</a:t>
            </a:r>
            <a:r>
              <a:rPr lang="zh-TW" altLang="en-US" dirty="0"/>
              <a:t> </a:t>
            </a:r>
            <a:r>
              <a:rPr lang="en-US" altLang="zh-TW" dirty="0"/>
              <a:t>Data,</a:t>
            </a:r>
            <a:r>
              <a:rPr lang="zh-TW" altLang="en-US" dirty="0"/>
              <a:t> </a:t>
            </a:r>
            <a:r>
              <a:rPr lang="en-US" altLang="zh-TW" dirty="0"/>
              <a:t>1926</a:t>
            </a:r>
            <a:r>
              <a:rPr lang="zh-TW" altLang="en-US" dirty="0"/>
              <a:t> </a:t>
            </a:r>
            <a:r>
              <a:rPr lang="en-US" altLang="zh-TW" dirty="0"/>
              <a:t>–</a:t>
            </a:r>
            <a:r>
              <a:rPr lang="zh-TW" altLang="en-US" dirty="0"/>
              <a:t> </a:t>
            </a:r>
            <a:r>
              <a:rPr lang="en-US" altLang="zh-TW" dirty="0"/>
              <a:t>2018,</a:t>
            </a:r>
            <a:r>
              <a:rPr lang="zh-TW" altLang="en-US" dirty="0"/>
              <a:t> </a:t>
            </a:r>
            <a:r>
              <a:rPr lang="en-US" altLang="zh-TW" dirty="0"/>
              <a:t>Fama-French</a:t>
            </a:r>
            <a:r>
              <a:rPr lang="zh-TW" altLang="en-US" dirty="0"/>
              <a:t> </a:t>
            </a:r>
            <a:r>
              <a:rPr lang="en-US" altLang="zh-TW" dirty="0"/>
              <a:t>Dataset</a:t>
            </a:r>
            <a:endParaRPr lang="en-US" dirty="0"/>
          </a:p>
          <a:p>
            <a:r>
              <a:rPr lang="en-US" altLang="zh-TW" dirty="0"/>
              <a:t>Macroeconomic</a:t>
            </a:r>
            <a:r>
              <a:rPr lang="zh-TW" altLang="en-US" dirty="0"/>
              <a:t> </a:t>
            </a:r>
            <a:r>
              <a:rPr lang="en-US" altLang="zh-TW" dirty="0"/>
              <a:t>Variables,</a:t>
            </a:r>
            <a:r>
              <a:rPr lang="zh-TW" altLang="en-US" dirty="0"/>
              <a:t> </a:t>
            </a:r>
            <a:r>
              <a:rPr lang="en-US" altLang="zh-TW" dirty="0"/>
              <a:t>various</a:t>
            </a:r>
            <a:r>
              <a:rPr lang="zh-TW" altLang="en-US" dirty="0"/>
              <a:t> </a:t>
            </a:r>
            <a:r>
              <a:rPr lang="en-US" altLang="zh-TW" dirty="0"/>
              <a:t>sources such as FRED</a:t>
            </a:r>
            <a:endParaRPr lang="en-US" dirty="0"/>
          </a:p>
        </p:txBody>
      </p:sp>
    </p:spTree>
    <p:extLst>
      <p:ext uri="{BB962C8B-B14F-4D97-AF65-F5344CB8AC3E}">
        <p14:creationId xmlns:p14="http://schemas.microsoft.com/office/powerpoint/2010/main" val="1275340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altLang="zh-TW" dirty="0"/>
              <a:t>Programming</a:t>
            </a:r>
            <a:r>
              <a:rPr lang="zh-TW" altLang="en-US" dirty="0"/>
              <a:t> </a:t>
            </a:r>
            <a:r>
              <a:rPr lang="en-US" altLang="zh-TW" dirty="0"/>
              <a:t>Platform</a:t>
            </a:r>
            <a:endParaRPr lang="en-US"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p:txBody>
          <a:bodyPr/>
          <a:lstStyle/>
          <a:p>
            <a:r>
              <a:rPr lang="en-US" altLang="zh-TW" dirty="0"/>
              <a:t>Python</a:t>
            </a:r>
          </a:p>
          <a:p>
            <a:r>
              <a:rPr lang="en-US" altLang="zh-TW" dirty="0"/>
              <a:t>Spark</a:t>
            </a:r>
            <a:r>
              <a:rPr lang="zh-TW" altLang="en-US" dirty="0"/>
              <a:t> </a:t>
            </a:r>
            <a:r>
              <a:rPr lang="en-US" altLang="zh-TW" dirty="0"/>
              <a:t>(Distributed</a:t>
            </a:r>
            <a:r>
              <a:rPr lang="zh-TW" altLang="en-US" dirty="0"/>
              <a:t> </a:t>
            </a:r>
            <a:r>
              <a:rPr lang="en-US" altLang="zh-TW" dirty="0"/>
              <a:t>Computing)</a:t>
            </a:r>
            <a:endParaRPr lang="en-US" dirty="0"/>
          </a:p>
        </p:txBody>
      </p:sp>
    </p:spTree>
    <p:extLst>
      <p:ext uri="{BB962C8B-B14F-4D97-AF65-F5344CB8AC3E}">
        <p14:creationId xmlns:p14="http://schemas.microsoft.com/office/powerpoint/2010/main" val="415331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altLang="zh-TW" dirty="0"/>
              <a:t>Algorithms</a:t>
            </a:r>
            <a:r>
              <a:rPr lang="zh-TW" altLang="en-US" dirty="0"/>
              <a:t> </a:t>
            </a:r>
            <a:r>
              <a:rPr lang="en-US" altLang="zh-TW" dirty="0"/>
              <a:t>Tested</a:t>
            </a:r>
            <a:endParaRPr lang="en-US"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p:txBody>
          <a:bodyPr/>
          <a:lstStyle/>
          <a:p>
            <a:r>
              <a:rPr lang="en-US" altLang="zh-TW" dirty="0"/>
              <a:t>Standard</a:t>
            </a:r>
            <a:r>
              <a:rPr lang="zh-TW" altLang="en-US" dirty="0"/>
              <a:t> </a:t>
            </a:r>
            <a:r>
              <a:rPr lang="en-US" altLang="zh-TW" dirty="0"/>
              <a:t>OLS</a:t>
            </a:r>
          </a:p>
          <a:p>
            <a:r>
              <a:rPr lang="en-US" altLang="zh-TW" dirty="0"/>
              <a:t>Penalized</a:t>
            </a:r>
            <a:r>
              <a:rPr lang="zh-TW" altLang="en-US" dirty="0"/>
              <a:t> </a:t>
            </a:r>
            <a:r>
              <a:rPr lang="en-US" altLang="zh-TW" dirty="0"/>
              <a:t>Regression</a:t>
            </a:r>
            <a:r>
              <a:rPr lang="zh-TW" altLang="en-US" dirty="0"/>
              <a:t> </a:t>
            </a:r>
            <a:r>
              <a:rPr lang="en-US" altLang="zh-TW" dirty="0"/>
              <a:t>Model</a:t>
            </a:r>
            <a:r>
              <a:rPr lang="zh-TW" altLang="en-US" dirty="0"/>
              <a:t> </a:t>
            </a:r>
            <a:r>
              <a:rPr lang="en-US" altLang="zh-TW" dirty="0"/>
              <a:t>(Ridge</a:t>
            </a:r>
            <a:r>
              <a:rPr lang="zh-TW" altLang="en-US" dirty="0"/>
              <a:t> </a:t>
            </a:r>
            <a:r>
              <a:rPr lang="en-US" altLang="zh-TW" dirty="0"/>
              <a:t>+</a:t>
            </a:r>
            <a:r>
              <a:rPr lang="zh-TW" altLang="en-US" dirty="0"/>
              <a:t> </a:t>
            </a:r>
            <a:r>
              <a:rPr lang="en-US" altLang="zh-TW" dirty="0"/>
              <a:t>Lasso)</a:t>
            </a:r>
          </a:p>
          <a:p>
            <a:r>
              <a:rPr lang="en-US" altLang="zh-TW" dirty="0"/>
              <a:t>Decision</a:t>
            </a:r>
            <a:r>
              <a:rPr lang="zh-TW" altLang="en-US" dirty="0"/>
              <a:t> </a:t>
            </a:r>
            <a:r>
              <a:rPr lang="en-US" altLang="zh-TW" dirty="0"/>
              <a:t>Tree</a:t>
            </a:r>
            <a:r>
              <a:rPr lang="zh-TW" altLang="en-US" dirty="0"/>
              <a:t> </a:t>
            </a:r>
            <a:r>
              <a:rPr lang="en-US" altLang="zh-TW" dirty="0"/>
              <a:t>Model</a:t>
            </a:r>
          </a:p>
          <a:p>
            <a:r>
              <a:rPr lang="en-US" altLang="zh-TW" dirty="0"/>
              <a:t>Random</a:t>
            </a:r>
            <a:r>
              <a:rPr lang="zh-TW" altLang="en-US" dirty="0"/>
              <a:t> </a:t>
            </a:r>
            <a:r>
              <a:rPr lang="en-US" altLang="zh-TW" dirty="0"/>
              <a:t>Forest</a:t>
            </a:r>
            <a:r>
              <a:rPr lang="zh-TW" altLang="en-US" dirty="0"/>
              <a:t> </a:t>
            </a:r>
            <a:r>
              <a:rPr lang="en-US" altLang="zh-TW" dirty="0"/>
              <a:t>Model</a:t>
            </a:r>
            <a:r>
              <a:rPr lang="zh-TW" altLang="en-US" dirty="0"/>
              <a:t> </a:t>
            </a:r>
            <a:r>
              <a:rPr lang="en-US" altLang="zh-TW" dirty="0"/>
              <a:t>(Bagging)</a:t>
            </a:r>
          </a:p>
          <a:p>
            <a:r>
              <a:rPr lang="en-US" altLang="zh-TW" dirty="0"/>
              <a:t>Gradient-Boosted</a:t>
            </a:r>
            <a:r>
              <a:rPr lang="zh-TW" altLang="en-US" dirty="0"/>
              <a:t> </a:t>
            </a:r>
            <a:r>
              <a:rPr lang="en-US" altLang="zh-TW" dirty="0"/>
              <a:t>Tree</a:t>
            </a:r>
            <a:r>
              <a:rPr lang="zh-TW" altLang="en-US" dirty="0"/>
              <a:t> </a:t>
            </a:r>
            <a:r>
              <a:rPr lang="en-US" altLang="zh-TW" dirty="0"/>
              <a:t>Model</a:t>
            </a:r>
            <a:r>
              <a:rPr lang="zh-TW" altLang="en-US" dirty="0"/>
              <a:t> </a:t>
            </a:r>
            <a:r>
              <a:rPr lang="en-US" altLang="zh-TW" dirty="0"/>
              <a:t>(Boosting)</a:t>
            </a:r>
            <a:endParaRPr lang="en-US" dirty="0"/>
          </a:p>
        </p:txBody>
      </p:sp>
    </p:spTree>
    <p:extLst>
      <p:ext uri="{BB962C8B-B14F-4D97-AF65-F5344CB8AC3E}">
        <p14:creationId xmlns:p14="http://schemas.microsoft.com/office/powerpoint/2010/main" val="40797224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altLang="zh-TW" dirty="0"/>
              <a:t>Variables</a:t>
            </a:r>
            <a:r>
              <a:rPr lang="zh-TW" altLang="en-US" dirty="0"/>
              <a:t> </a:t>
            </a:r>
            <a:r>
              <a:rPr lang="en-US" altLang="zh-TW" dirty="0"/>
              <a:t>Used</a:t>
            </a:r>
            <a:r>
              <a:rPr lang="zh-TW" altLang="en-US" dirty="0"/>
              <a:t> </a:t>
            </a:r>
            <a:r>
              <a:rPr lang="en-US" altLang="zh-TW" dirty="0"/>
              <a:t>in</a:t>
            </a:r>
            <a:r>
              <a:rPr lang="zh-TW" altLang="en-US" dirty="0"/>
              <a:t> </a:t>
            </a:r>
            <a:r>
              <a:rPr lang="en-US" altLang="zh-TW" dirty="0"/>
              <a:t>the</a:t>
            </a:r>
            <a:r>
              <a:rPr lang="zh-TW" altLang="en-US" dirty="0"/>
              <a:t> </a:t>
            </a:r>
            <a:r>
              <a:rPr lang="en-US" altLang="zh-TW" dirty="0"/>
              <a:t>model</a:t>
            </a:r>
            <a:endParaRPr lang="en-US"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p:txBody>
          <a:bodyPr/>
          <a:lstStyle/>
          <a:p>
            <a:r>
              <a:rPr lang="en-US" altLang="zh-TW" dirty="0"/>
              <a:t>In general, we’re trying to predict stock returns in the future with the past information. We will use information up to time “t” to predict stock return at time “t + 1”.</a:t>
            </a:r>
          </a:p>
          <a:p>
            <a:r>
              <a:rPr lang="en-US" altLang="zh-TW" dirty="0"/>
              <a:t>Dependent Variable: Stock return on a monthly basis (t + 1)</a:t>
            </a:r>
          </a:p>
          <a:p>
            <a:r>
              <a:rPr lang="en-US" altLang="zh-TW" dirty="0"/>
              <a:t>Independent Variables: </a:t>
            </a:r>
          </a:p>
          <a:p>
            <a:pPr lvl="1"/>
            <a:r>
              <a:rPr lang="en-US" altLang="zh-TW" dirty="0"/>
              <a:t>Stock Fundamental Data (t)</a:t>
            </a:r>
          </a:p>
          <a:p>
            <a:pPr lvl="1"/>
            <a:r>
              <a:rPr lang="en-US" altLang="zh-TW" dirty="0"/>
              <a:t>Stock Aggregate Time-Series Data (t)</a:t>
            </a:r>
          </a:p>
          <a:p>
            <a:pPr lvl="1"/>
            <a:r>
              <a:rPr lang="en-US" altLang="zh-TW" dirty="0"/>
              <a:t>Macroeconomic Data (t)</a:t>
            </a:r>
          </a:p>
        </p:txBody>
      </p:sp>
    </p:spTree>
    <p:extLst>
      <p:ext uri="{BB962C8B-B14F-4D97-AF65-F5344CB8AC3E}">
        <p14:creationId xmlns:p14="http://schemas.microsoft.com/office/powerpoint/2010/main" val="52006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altLang="zh-TW" dirty="0"/>
              <a:t>Variables</a:t>
            </a:r>
            <a:r>
              <a:rPr lang="zh-TW" altLang="en-US" dirty="0"/>
              <a:t> </a:t>
            </a:r>
            <a:r>
              <a:rPr lang="en-US" altLang="zh-TW" dirty="0"/>
              <a:t>Used</a:t>
            </a:r>
            <a:r>
              <a:rPr lang="zh-TW" altLang="en-US" dirty="0"/>
              <a:t> </a:t>
            </a:r>
            <a:r>
              <a:rPr lang="en-US" altLang="zh-TW" dirty="0"/>
              <a:t>in</a:t>
            </a:r>
            <a:r>
              <a:rPr lang="zh-TW" altLang="en-US" dirty="0"/>
              <a:t> </a:t>
            </a:r>
            <a:r>
              <a:rPr lang="en-US" altLang="zh-TW" dirty="0"/>
              <a:t>the</a:t>
            </a:r>
            <a:r>
              <a:rPr lang="zh-TW" altLang="en-US" dirty="0"/>
              <a:t> </a:t>
            </a:r>
            <a:r>
              <a:rPr lang="en-US" altLang="zh-TW" dirty="0"/>
              <a:t>model</a:t>
            </a:r>
            <a:endParaRPr lang="en-US"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p:txBody>
          <a:bodyPr>
            <a:normAutofit/>
          </a:bodyPr>
          <a:lstStyle/>
          <a:p>
            <a:r>
              <a:rPr lang="en-US" altLang="zh-TW" sz="2400" dirty="0"/>
              <a:t>Details of the independent variables that we use:</a:t>
            </a:r>
          </a:p>
          <a:p>
            <a:pPr lvl="1"/>
            <a:r>
              <a:rPr lang="en-US" altLang="zh-TW" sz="2000" dirty="0"/>
              <a:t>Stock Aggregate Time-Series Data:</a:t>
            </a:r>
          </a:p>
          <a:p>
            <a:pPr lvl="2"/>
            <a:r>
              <a:rPr lang="en-US" altLang="zh-TW" sz="1800" dirty="0"/>
              <a:t>Momentum</a:t>
            </a:r>
            <a:r>
              <a:rPr lang="zh-TW" altLang="en-US" sz="1800" dirty="0"/>
              <a:t> </a:t>
            </a:r>
            <a:r>
              <a:rPr lang="en-US" altLang="zh-TW" sz="1800" dirty="0"/>
              <a:t>6</a:t>
            </a:r>
            <a:r>
              <a:rPr lang="zh-TW" altLang="en-US" sz="1800" dirty="0"/>
              <a:t> </a:t>
            </a:r>
            <a:r>
              <a:rPr lang="en-US" altLang="zh-TW" sz="1800" dirty="0"/>
              <a:t>months, Momentum</a:t>
            </a:r>
            <a:r>
              <a:rPr lang="zh-TW" altLang="en-US" sz="1800" dirty="0"/>
              <a:t> </a:t>
            </a:r>
            <a:r>
              <a:rPr lang="en-US" altLang="zh-TW" sz="1800" dirty="0"/>
              <a:t>12</a:t>
            </a:r>
            <a:r>
              <a:rPr lang="zh-TW" altLang="en-US" sz="1800" dirty="0"/>
              <a:t> </a:t>
            </a:r>
            <a:r>
              <a:rPr lang="en-US" altLang="zh-TW" sz="1800" dirty="0"/>
              <a:t>months, Momentum</a:t>
            </a:r>
            <a:r>
              <a:rPr lang="zh-TW" altLang="en-US" sz="1800" dirty="0"/>
              <a:t> </a:t>
            </a:r>
            <a:r>
              <a:rPr lang="en-US" altLang="zh-TW" sz="1800" dirty="0"/>
              <a:t>36</a:t>
            </a:r>
            <a:r>
              <a:rPr lang="zh-TW" altLang="en-US" sz="1800" dirty="0"/>
              <a:t> </a:t>
            </a:r>
            <a:r>
              <a:rPr lang="en-US" altLang="zh-TW" sz="1800" dirty="0"/>
              <a:t>months, Momentum</a:t>
            </a:r>
            <a:r>
              <a:rPr lang="zh-TW" altLang="en-US" sz="1800" dirty="0"/>
              <a:t> </a:t>
            </a:r>
            <a:r>
              <a:rPr lang="en-US" altLang="zh-TW" sz="1800" dirty="0"/>
              <a:t>Consistency,</a:t>
            </a:r>
            <a:r>
              <a:rPr lang="zh-TW" altLang="en-US" sz="1800" dirty="0"/>
              <a:t> </a:t>
            </a:r>
            <a:r>
              <a:rPr lang="en-US" altLang="zh-TW" sz="1800" dirty="0"/>
              <a:t>Industry</a:t>
            </a:r>
            <a:r>
              <a:rPr lang="zh-TW" altLang="en-US" sz="1800" dirty="0"/>
              <a:t> </a:t>
            </a:r>
            <a:r>
              <a:rPr lang="en-US" altLang="zh-TW" sz="1800" dirty="0"/>
              <a:t>Momentum,</a:t>
            </a:r>
            <a:r>
              <a:rPr lang="zh-TW" altLang="en-US" sz="1800" dirty="0"/>
              <a:t> </a:t>
            </a:r>
            <a:r>
              <a:rPr lang="en-US" altLang="zh-TW" sz="1800" dirty="0"/>
              <a:t>Reversal, Stock</a:t>
            </a:r>
            <a:r>
              <a:rPr lang="zh-TW" altLang="en-US" sz="1800" dirty="0"/>
              <a:t> </a:t>
            </a:r>
            <a:r>
              <a:rPr lang="en-US" altLang="zh-TW" sz="1800" dirty="0"/>
              <a:t>Volatility,</a:t>
            </a:r>
            <a:r>
              <a:rPr lang="zh-TW" altLang="en-US" sz="1800" dirty="0"/>
              <a:t> </a:t>
            </a:r>
            <a:r>
              <a:rPr lang="en-US" altLang="zh-TW" sz="1800" dirty="0"/>
              <a:t>Market</a:t>
            </a:r>
            <a:r>
              <a:rPr lang="zh-TW" altLang="en-US" sz="1800" dirty="0"/>
              <a:t> </a:t>
            </a:r>
            <a:r>
              <a:rPr lang="en-US" altLang="zh-TW" sz="1800" dirty="0"/>
              <a:t>Volatility,</a:t>
            </a:r>
            <a:r>
              <a:rPr lang="zh-TW" altLang="en-US" sz="1800" dirty="0"/>
              <a:t> </a:t>
            </a:r>
            <a:r>
              <a:rPr lang="en-US" altLang="zh-TW" sz="1800" dirty="0"/>
              <a:t>Beta</a:t>
            </a:r>
          </a:p>
          <a:p>
            <a:pPr lvl="1"/>
            <a:r>
              <a:rPr lang="en-US" altLang="zh-TW" sz="2000" dirty="0"/>
              <a:t>Stock Fundamental Data:</a:t>
            </a:r>
          </a:p>
          <a:p>
            <a:pPr lvl="2"/>
            <a:r>
              <a:rPr lang="en-US" altLang="zh-TW" sz="1800" dirty="0"/>
              <a:t>Size, Value, Asset</a:t>
            </a:r>
            <a:r>
              <a:rPr lang="zh-TW" altLang="en-US" sz="1800" dirty="0"/>
              <a:t> </a:t>
            </a:r>
            <a:r>
              <a:rPr lang="en-US" altLang="zh-TW" sz="1800" dirty="0"/>
              <a:t>Growth,</a:t>
            </a:r>
            <a:r>
              <a:rPr lang="zh-TW" altLang="en-US" sz="1800" dirty="0"/>
              <a:t> </a:t>
            </a:r>
            <a:r>
              <a:rPr lang="en-US" altLang="zh-TW" sz="1800" dirty="0"/>
              <a:t>Net</a:t>
            </a:r>
            <a:r>
              <a:rPr lang="zh-TW" altLang="en-US" sz="1800" dirty="0"/>
              <a:t> </a:t>
            </a:r>
            <a:r>
              <a:rPr lang="en-US" altLang="zh-TW" sz="1800" dirty="0"/>
              <a:t>Income</a:t>
            </a:r>
            <a:r>
              <a:rPr lang="zh-TW" altLang="en-US" sz="1800" dirty="0"/>
              <a:t> </a:t>
            </a:r>
            <a:r>
              <a:rPr lang="en-US" altLang="zh-TW" sz="1800" dirty="0"/>
              <a:t>Growth,</a:t>
            </a:r>
            <a:r>
              <a:rPr lang="zh-TW" altLang="en-US" sz="1800" dirty="0"/>
              <a:t> </a:t>
            </a:r>
            <a:r>
              <a:rPr lang="en-US" altLang="zh-TW" sz="1800" dirty="0"/>
              <a:t>Sales</a:t>
            </a:r>
            <a:r>
              <a:rPr lang="zh-TW" altLang="en-US" sz="1800" dirty="0"/>
              <a:t> </a:t>
            </a:r>
            <a:r>
              <a:rPr lang="en-US" altLang="zh-TW" sz="1800" dirty="0"/>
              <a:t>Growth,</a:t>
            </a:r>
            <a:r>
              <a:rPr lang="zh-TW" altLang="en-US" sz="1800" dirty="0"/>
              <a:t> </a:t>
            </a:r>
            <a:r>
              <a:rPr lang="en-US" altLang="zh-TW" sz="1800" dirty="0"/>
              <a:t>Current</a:t>
            </a:r>
            <a:r>
              <a:rPr lang="zh-TW" altLang="en-US" sz="1800" dirty="0"/>
              <a:t> </a:t>
            </a:r>
            <a:r>
              <a:rPr lang="en-US" altLang="zh-TW" sz="1800" dirty="0"/>
              <a:t>Ratio,</a:t>
            </a:r>
            <a:r>
              <a:rPr lang="zh-TW" altLang="en-US" sz="1800" dirty="0"/>
              <a:t> </a:t>
            </a:r>
            <a:r>
              <a:rPr lang="en-US" altLang="zh-TW" sz="1800" dirty="0"/>
              <a:t>Dollar</a:t>
            </a:r>
            <a:r>
              <a:rPr lang="zh-TW" altLang="en-US" sz="1800" dirty="0"/>
              <a:t> </a:t>
            </a:r>
            <a:r>
              <a:rPr lang="en-US" altLang="zh-TW" sz="1800" dirty="0"/>
              <a:t>Value, EPS</a:t>
            </a:r>
          </a:p>
          <a:p>
            <a:pPr lvl="1"/>
            <a:r>
              <a:rPr lang="en-US" altLang="zh-TW" sz="2000" dirty="0"/>
              <a:t>Macroeconomic Data:</a:t>
            </a:r>
          </a:p>
          <a:p>
            <a:pPr lvl="2"/>
            <a:r>
              <a:rPr lang="en-US" altLang="zh-TW" sz="1800" dirty="0"/>
              <a:t>GDP Growth</a:t>
            </a:r>
          </a:p>
        </p:txBody>
      </p:sp>
    </p:spTree>
    <p:extLst>
      <p:ext uri="{BB962C8B-B14F-4D97-AF65-F5344CB8AC3E}">
        <p14:creationId xmlns:p14="http://schemas.microsoft.com/office/powerpoint/2010/main" val="14797156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71C63-C44C-7C4B-B89E-1BB5812A7D4F}"/>
              </a:ext>
            </a:extLst>
          </p:cNvPr>
          <p:cNvSpPr>
            <a:spLocks noGrp="1"/>
          </p:cNvSpPr>
          <p:nvPr>
            <p:ph type="title"/>
          </p:nvPr>
        </p:nvSpPr>
        <p:spPr/>
        <p:txBody>
          <a:bodyPr/>
          <a:lstStyle/>
          <a:p>
            <a:r>
              <a:rPr lang="en-US" altLang="zh-TW" dirty="0"/>
              <a:t>Splitting</a:t>
            </a:r>
            <a:r>
              <a:rPr lang="zh-TW" altLang="en-US" dirty="0"/>
              <a:t> </a:t>
            </a:r>
            <a:r>
              <a:rPr lang="en-US" altLang="zh-TW" dirty="0"/>
              <a:t>Dataset</a:t>
            </a:r>
            <a:endParaRPr lang="en-US" dirty="0"/>
          </a:p>
        </p:txBody>
      </p:sp>
      <p:sp>
        <p:nvSpPr>
          <p:cNvPr id="3" name="Content Placeholder 2">
            <a:extLst>
              <a:ext uri="{FF2B5EF4-FFF2-40B4-BE49-F238E27FC236}">
                <a16:creationId xmlns:a16="http://schemas.microsoft.com/office/drawing/2014/main" id="{34AF734C-3EFB-C346-9762-DA402124FB63}"/>
              </a:ext>
            </a:extLst>
          </p:cNvPr>
          <p:cNvSpPr>
            <a:spLocks noGrp="1"/>
          </p:cNvSpPr>
          <p:nvPr>
            <p:ph idx="1"/>
          </p:nvPr>
        </p:nvSpPr>
        <p:spPr/>
        <p:txBody>
          <a:bodyPr/>
          <a:lstStyle/>
          <a:p>
            <a:r>
              <a:rPr lang="en-US" altLang="zh-TW" dirty="0"/>
              <a:t>Training</a:t>
            </a:r>
            <a:r>
              <a:rPr lang="zh-TW" altLang="en-US" dirty="0"/>
              <a:t> </a:t>
            </a:r>
            <a:r>
              <a:rPr lang="en-US" altLang="zh-TW" dirty="0"/>
              <a:t>Dataset:</a:t>
            </a:r>
            <a:r>
              <a:rPr lang="zh-TW" altLang="en-US" dirty="0"/>
              <a:t>       </a:t>
            </a:r>
            <a:r>
              <a:rPr lang="en-US" altLang="zh-TW" dirty="0"/>
              <a:t>1957-03-01</a:t>
            </a:r>
            <a:r>
              <a:rPr lang="zh-TW" altLang="en-US" dirty="0"/>
              <a:t> </a:t>
            </a:r>
            <a:r>
              <a:rPr lang="en-US" altLang="zh-TW" dirty="0"/>
              <a:t>~</a:t>
            </a:r>
            <a:r>
              <a:rPr lang="zh-TW" altLang="en-US" dirty="0"/>
              <a:t> </a:t>
            </a:r>
            <a:r>
              <a:rPr lang="en-US" altLang="zh-TW" dirty="0"/>
              <a:t>1974-12-31</a:t>
            </a:r>
          </a:p>
          <a:p>
            <a:r>
              <a:rPr lang="en-US" altLang="zh-TW" dirty="0"/>
              <a:t>Validation</a:t>
            </a:r>
            <a:r>
              <a:rPr lang="zh-TW" altLang="en-US" dirty="0"/>
              <a:t> </a:t>
            </a:r>
            <a:r>
              <a:rPr lang="en-US" altLang="zh-TW" dirty="0"/>
              <a:t>Dataset:</a:t>
            </a:r>
            <a:r>
              <a:rPr lang="zh-TW" altLang="en-US" dirty="0"/>
              <a:t>   </a:t>
            </a:r>
            <a:r>
              <a:rPr lang="en-US" altLang="zh-TW" dirty="0"/>
              <a:t>1975-01-01</a:t>
            </a:r>
            <a:r>
              <a:rPr lang="zh-TW" altLang="en-US" dirty="0"/>
              <a:t> </a:t>
            </a:r>
            <a:r>
              <a:rPr lang="en-US" altLang="zh-TW" dirty="0"/>
              <a:t>~</a:t>
            </a:r>
            <a:r>
              <a:rPr lang="zh-TW" altLang="en-US" dirty="0"/>
              <a:t> </a:t>
            </a:r>
            <a:r>
              <a:rPr lang="en-US" altLang="zh-TW" dirty="0"/>
              <a:t>1986-12-31</a:t>
            </a:r>
          </a:p>
          <a:p>
            <a:r>
              <a:rPr lang="en-US" altLang="zh-TW" dirty="0"/>
              <a:t>Back-test</a:t>
            </a:r>
            <a:r>
              <a:rPr lang="zh-TW" altLang="en-US" dirty="0"/>
              <a:t> </a:t>
            </a:r>
            <a:r>
              <a:rPr lang="en-US" altLang="zh-TW" dirty="0"/>
              <a:t>Dataset:</a:t>
            </a:r>
            <a:r>
              <a:rPr lang="zh-TW" altLang="en-US" dirty="0"/>
              <a:t>     </a:t>
            </a:r>
            <a:r>
              <a:rPr lang="en-US" altLang="zh-TW" dirty="0"/>
              <a:t>1987-01-01</a:t>
            </a:r>
            <a:r>
              <a:rPr lang="zh-TW" altLang="en-US" dirty="0"/>
              <a:t> </a:t>
            </a:r>
            <a:r>
              <a:rPr lang="en-US" altLang="zh-TW" dirty="0"/>
              <a:t>~</a:t>
            </a:r>
            <a:r>
              <a:rPr lang="zh-TW" altLang="en-US" dirty="0"/>
              <a:t> </a:t>
            </a:r>
            <a:r>
              <a:rPr lang="en-US" altLang="zh-TW" dirty="0"/>
              <a:t>2016-12-31</a:t>
            </a:r>
          </a:p>
          <a:p>
            <a:r>
              <a:rPr lang="en-US" altLang="zh-TW" dirty="0"/>
              <a:t>Recent-test</a:t>
            </a:r>
            <a:r>
              <a:rPr lang="zh-TW" altLang="en-US" dirty="0"/>
              <a:t> </a:t>
            </a:r>
            <a:r>
              <a:rPr lang="en-US" altLang="zh-TW" dirty="0"/>
              <a:t>Dataset:</a:t>
            </a:r>
            <a:r>
              <a:rPr lang="zh-TW" altLang="en-US" dirty="0"/>
              <a:t> </a:t>
            </a:r>
            <a:r>
              <a:rPr lang="en-US" altLang="zh-TW" dirty="0"/>
              <a:t>2010-01-01</a:t>
            </a:r>
            <a:r>
              <a:rPr lang="zh-TW" altLang="en-US" dirty="0"/>
              <a:t> </a:t>
            </a:r>
            <a:r>
              <a:rPr lang="en-US" altLang="zh-TW" dirty="0"/>
              <a:t>~</a:t>
            </a:r>
            <a:r>
              <a:rPr lang="zh-TW" altLang="en-US" dirty="0"/>
              <a:t> </a:t>
            </a:r>
            <a:r>
              <a:rPr lang="en-US" altLang="zh-TW" dirty="0"/>
              <a:t>2016-12-31</a:t>
            </a:r>
            <a:endParaRPr lang="en-US" dirty="0"/>
          </a:p>
        </p:txBody>
      </p:sp>
      <p:sp>
        <p:nvSpPr>
          <p:cNvPr id="4" name="Round Single Corner Rectangle 3">
            <a:extLst>
              <a:ext uri="{FF2B5EF4-FFF2-40B4-BE49-F238E27FC236}">
                <a16:creationId xmlns:a16="http://schemas.microsoft.com/office/drawing/2014/main" id="{727BF785-34DE-7F41-8F42-54329231947B}"/>
              </a:ext>
            </a:extLst>
          </p:cNvPr>
          <p:cNvSpPr/>
          <p:nvPr/>
        </p:nvSpPr>
        <p:spPr>
          <a:xfrm>
            <a:off x="3869268" y="702406"/>
            <a:ext cx="7315200" cy="1614074"/>
          </a:xfrm>
          <a:prstGeom prst="round1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tx1"/>
                </a:solidFill>
              </a:rPr>
              <a:t>Unlike in general machine learning models training we will use cross-validation to search for the best hyper-parameters for the models, in our research we are specifying certain datasets for training process and certain datasets for validation process because our data contains  time-series aspect, and we will not want to make predictions using future data. Because of the reason, we maintain part of the data specifically for validation and hyper-parameters tuning then conduct back-test using out-of-sample data.</a:t>
            </a:r>
            <a:endParaRPr lang="en-US" sz="1400" dirty="0">
              <a:solidFill>
                <a:schemeClr val="tx1"/>
              </a:solidFill>
            </a:endParaRPr>
          </a:p>
        </p:txBody>
      </p:sp>
    </p:spTree>
    <p:extLst>
      <p:ext uri="{BB962C8B-B14F-4D97-AF65-F5344CB8AC3E}">
        <p14:creationId xmlns:p14="http://schemas.microsoft.com/office/powerpoint/2010/main" val="3055262246"/>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otalTime>1433</TotalTime>
  <Words>2542</Words>
  <Application>Microsoft Macintosh PowerPoint</Application>
  <PresentationFormat>Widescreen</PresentationFormat>
  <Paragraphs>133</Paragraphs>
  <Slides>31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Corbel</vt:lpstr>
      <vt:lpstr>Wingdings 2</vt:lpstr>
      <vt:lpstr>Frame</vt:lpstr>
      <vt:lpstr>Capstone Project - Empirical Asset Pricing with Machine Learning</vt:lpstr>
      <vt:lpstr>Research Motivation</vt:lpstr>
      <vt:lpstr>Why Machine Learning?</vt:lpstr>
      <vt:lpstr>Data</vt:lpstr>
      <vt:lpstr>Programming Platform</vt:lpstr>
      <vt:lpstr>Algorithms Tested</vt:lpstr>
      <vt:lpstr>Variables Used in the model</vt:lpstr>
      <vt:lpstr>Variables Used in the model</vt:lpstr>
      <vt:lpstr>Splitting Dataset</vt:lpstr>
      <vt:lpstr>Modeling Steps</vt:lpstr>
      <vt:lpstr>Benchmark Portfolios</vt:lpstr>
      <vt:lpstr>Benchmark Portfolio - Momentum</vt:lpstr>
      <vt:lpstr>Benchmark Portfolio - Momentum</vt:lpstr>
      <vt:lpstr>Benchmark Portfolio - Momentum</vt:lpstr>
      <vt:lpstr>Benchmark Portfolio - Size</vt:lpstr>
      <vt:lpstr>Benchmark Portfolio - Size</vt:lpstr>
      <vt:lpstr>Benchmark Portfolio - Size</vt:lpstr>
      <vt:lpstr>Benchmark Portfolio - Value</vt:lpstr>
      <vt:lpstr>Benchmark Portfolio - Value</vt:lpstr>
      <vt:lpstr>Benchmark Portfolio - Value</vt:lpstr>
      <vt:lpstr>Our Machine Learning Portfolios</vt:lpstr>
      <vt:lpstr>ML Portfolio –  Random Forest</vt:lpstr>
      <vt:lpstr>Random Forest Portfolio</vt:lpstr>
      <vt:lpstr>Random Forest Portfolio</vt:lpstr>
      <vt:lpstr>ML Portfolio –  Gradient-Boosted Tree</vt:lpstr>
      <vt:lpstr>Gradient-Boosted Portfolio</vt:lpstr>
      <vt:lpstr>Gradient-Boosted Portfolio</vt:lpstr>
      <vt:lpstr>Models and Portfolios Comparison</vt:lpstr>
      <vt:lpstr>Best Portfolios Comparison</vt:lpstr>
      <vt:lpstr>Best Portfolios Comparison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adam.tseng1208@gmail.com</dc:creator>
  <cp:lastModifiedBy>adam.tseng1208@gmail.com</cp:lastModifiedBy>
  <cp:revision>46</cp:revision>
  <dcterms:created xsi:type="dcterms:W3CDTF">2019-02-01T18:48:41Z</dcterms:created>
  <dcterms:modified xsi:type="dcterms:W3CDTF">2019-03-15T18:22:03Z</dcterms:modified>
</cp:coreProperties>
</file>